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1.xml" ContentType="application/vnd.openxmlformats-officedocument.theme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5" r:id="rId2"/>
  </p:sldMasterIdLst>
  <p:notesMasterIdLst>
    <p:notesMasterId r:id="rId25"/>
  </p:notesMasterIdLst>
  <p:sldIdLst>
    <p:sldId id="336" r:id="rId3"/>
    <p:sldId id="337" r:id="rId4"/>
    <p:sldId id="532" r:id="rId5"/>
    <p:sldId id="256" r:id="rId6"/>
    <p:sldId id="535" r:id="rId7"/>
    <p:sldId id="533" r:id="rId8"/>
    <p:sldId id="577" r:id="rId9"/>
    <p:sldId id="578" r:id="rId10"/>
    <p:sldId id="576" r:id="rId11"/>
    <p:sldId id="579" r:id="rId12"/>
    <p:sldId id="580" r:id="rId13"/>
    <p:sldId id="581" r:id="rId14"/>
    <p:sldId id="582" r:id="rId15"/>
    <p:sldId id="583" r:id="rId16"/>
    <p:sldId id="584" r:id="rId17"/>
    <p:sldId id="585" r:id="rId18"/>
    <p:sldId id="586" r:id="rId19"/>
    <p:sldId id="587" r:id="rId20"/>
    <p:sldId id="588" r:id="rId21"/>
    <p:sldId id="589" r:id="rId22"/>
    <p:sldId id="536" r:id="rId23"/>
    <p:sldId id="264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ran Thi Ngoc 20143236" initials="TTN2" lastIdx="1" clrIdx="0">
    <p:extLst>
      <p:ext uri="{19B8F6BF-5375-455C-9EA6-DF929625EA0E}">
        <p15:presenceInfo xmlns:p15="http://schemas.microsoft.com/office/powerpoint/2012/main" userId="S::ngoc.tt143236@sis.hust.edu.vn::098e9321-edb8-43fb-be83-b5e155d4c28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09"/>
    <a:srgbClr val="CA7525"/>
    <a:srgbClr val="A31E23"/>
    <a:srgbClr val="4472C4"/>
    <a:srgbClr val="FFBC0D"/>
    <a:srgbClr val="5F22AA"/>
    <a:srgbClr val="7D170A"/>
    <a:srgbClr val="E00E77"/>
    <a:srgbClr val="7C8DAC"/>
    <a:srgbClr val="070A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7020" autoAdjust="0"/>
  </p:normalViewPr>
  <p:slideViewPr>
    <p:cSldViewPr snapToGrid="0">
      <p:cViewPr varScale="1">
        <p:scale>
          <a:sx n="120" d="100"/>
          <a:sy n="120" d="100"/>
        </p:scale>
        <p:origin x="192" y="2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customXml" Target="../customXml/item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customXml" Target="../customXml/item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DC5853-0F98-4089-8A55-D360D28BEBAE}" type="datetimeFigureOut">
              <a:rPr lang="en-GB" smtClean="0"/>
              <a:t>10/09/2022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EC49BC-7A59-41C1-84B6-C23B85A2E6D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7631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349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A9F1E-A7DF-4AEF-A69F-05A30A7F52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46A296-1EB4-42CC-897E-482965E2A7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762873-56FD-456A-BF5F-4773ACE7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6BA0A-ADDA-493A-A589-78CF0DE09A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ACF452-CAA4-4F08-897D-D65720E42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0824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13A15-CE82-4FE9-ADA4-FD141028F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86DA-5BFD-4C9C-B2A5-C6EBE4A53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7C5B-A8B1-4EF6-87F5-6E16E3460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2E70F-ECAA-4046-82FE-A05EA6060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FBEFDB-FA89-4495-AC53-02880E929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349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F32C0-3D5B-4948-931E-AA335E1C8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F25B35-2B62-4EE0-8AC5-D79180678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58B95A-FA6E-4DA3-89A5-9430E574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717A-AB29-4CF9-821D-AD63E6904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91111-52FA-4537-94F1-1A8474864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5582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04DF1-18AF-45C6-B946-B4976C245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B5DE-AB40-4627-8DEA-98EFAF88A2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B0CB98-13D8-4A7F-8A69-23B0E5E7A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6A4A4-767C-4513-9D1E-989B8BE3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640FA8-C7C2-4ABE-9F54-5AE2930C13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354B2C-0B54-44E7-9900-7DCC43A0F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87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EB4A-3D52-47EE-9FAD-D4BF0145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09FF8-6603-483D-8B71-632EEFE5D1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45BB6-2FE1-4877-9266-C835ABD72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89E591-0310-48DA-9CF7-35939BEA06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7DD532-F77F-4606-9BB2-8EB7CAAB3E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8C6E4D-0176-407C-A4CA-3357A70C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BB51C5-5940-4875-A335-6E0AFDE4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77BFD5-0DA8-4904-B7B0-385E926D5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63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1A815-BE1A-49F0-8D48-43D6BA9FF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E6B1CC-E02E-4E53-8772-6414B7B84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EE0DF-6587-4247-907B-D82E6B494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3E43F5-9B4A-41E2-AE46-63CD2168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89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61B37-4698-4206-B552-586171D41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5E9BE7-B994-443F-AA68-BDE2A1A9C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B5CF6-B678-47DF-B88D-225273DC6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219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155-D671-4DED-88B6-D00EDB9FF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2B914-59B0-445B-B687-C4352007A7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D89237-3529-4BC0-9338-C3C80A3DE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211F3D-5840-4E5E-B080-17AE9649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7AA8E4-7E12-4F87-BF28-DAB29EBEF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C44C27-DE92-4AA7-8DEE-9EEFD894E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98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29C3-5135-4C21-AF93-C7C12F4A2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C8438B3-2D69-4B3D-B63F-CD8BF1326A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D7683-0DC6-47B9-BCAC-9D1A7BFD88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BAE45-D19A-4A79-81D6-30F50D147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AB9224-052A-4738-93A8-C9A58B2A9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D84426-1F6D-42D6-9BF1-6799A09AE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5821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4178E-DD33-40AA-98D6-C06CF81C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B7BFAD-55F7-4C42-8E49-DB0AF1562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DA9480-90FB-4727-8F3D-7C803CC85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4E4C9A-616E-47F5-B304-1568ED6DB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E1CD7-7BC4-45FA-840B-0A7323949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3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9B53CA7-F2B8-430F-BA3F-DD6ECDACC1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21209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789400-5C1F-4D6C-AC4E-13DDB95721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A70040-1B4E-4D48-B08D-D85A8489C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92BB8-89FD-4479-AAF7-7F153B51A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C062DF-3323-4480-9579-26F50DECC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28C7A-CBB6-4BEF-A994-31BAE5B1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7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05437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1E8CDB4-EE46-494A-926E-C33D27F26FD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65766C2-FC6B-401B-935E-0F6EEEEA02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777982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hart Placeholder 9">
            <a:extLst>
              <a:ext uri="{FF2B5EF4-FFF2-40B4-BE49-F238E27FC236}">
                <a16:creationId xmlns:a16="http://schemas.microsoft.com/office/drawing/2014/main" id="{37D67C3F-3B45-423B-AE56-981FAE24357E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C2541F3-C701-41AD-ABF1-3F6709F6B072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13" name="Title 8">
            <a:extLst>
              <a:ext uri="{FF2B5EF4-FFF2-40B4-BE49-F238E27FC236}">
                <a16:creationId xmlns:a16="http://schemas.microsoft.com/office/drawing/2014/main" id="{2A97BE88-C056-4EAA-B602-A66B6354F7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3680617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6F082B94-69A7-41D2-B6CE-90830F6494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BCC677E-AFC2-4C2B-98DA-7207408A48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03523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A5F31DF-E244-4E38-B912-D95C246A08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8">
            <a:extLst>
              <a:ext uri="{FF2B5EF4-FFF2-40B4-BE49-F238E27FC236}">
                <a16:creationId xmlns:a16="http://schemas.microsoft.com/office/drawing/2014/main" id="{53A671D5-84E2-49B1-8025-85EEC77450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208371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8">
            <a:extLst>
              <a:ext uri="{FF2B5EF4-FFF2-40B4-BE49-F238E27FC236}">
                <a16:creationId xmlns:a16="http://schemas.microsoft.com/office/drawing/2014/main" id="{4556E3D7-F78C-4341-912E-91A96BC7B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  <p:sp>
        <p:nvSpPr>
          <p:cNvPr id="15" name="Chart Placeholder 14">
            <a:extLst>
              <a:ext uri="{FF2B5EF4-FFF2-40B4-BE49-F238E27FC236}">
                <a16:creationId xmlns:a16="http://schemas.microsoft.com/office/drawing/2014/main" id="{D4750270-D910-4785-A48C-D75AD66D6F6F}"/>
              </a:ext>
            </a:extLst>
          </p:cNvPr>
          <p:cNvSpPr>
            <a:spLocks noGrp="1"/>
          </p:cNvSpPr>
          <p:nvPr>
            <p:ph type="chart" sz="quarter" idx="10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7" name="Table Placeholder 16">
            <a:extLst>
              <a:ext uri="{FF2B5EF4-FFF2-40B4-BE49-F238E27FC236}">
                <a16:creationId xmlns:a16="http://schemas.microsoft.com/office/drawing/2014/main" id="{2A314ABA-75DD-4DC8-8B93-5C6D12CC78E8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240770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110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6114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51" r:id="rId4"/>
    <p:sldLayoutId id="2147483655" r:id="rId5"/>
    <p:sldLayoutId id="2147483656" r:id="rId6"/>
    <p:sldLayoutId id="2147483660" r:id="rId7"/>
    <p:sldLayoutId id="2147483657" r:id="rId8"/>
    <p:sldLayoutId id="2147483658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DD9B37-1D4B-4D57-9BFF-1D0E92931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D85D39-0006-4FC1-AEF1-B84955EA76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FA57D-8162-46D8-A11B-B0E8C8C0B5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5E1A6-557F-46DB-B554-CC4A3332FE6C}" type="datetimeFigureOut">
              <a:rPr lang="en-US" smtClean="0"/>
              <a:t>9/10/22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EDB58-6A8E-432F-A6FF-05CF8B5F47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A9DBF-5687-4D68-8D35-36CBA36242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34EA4-EAB6-48DE-AF59-ED8862BEC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84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sv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tplus-academy.edu.vn/8-nguyen-tac-thiet-ke-slide-2526.html" TargetMode="External"/><Relationship Id="rId2" Type="http://schemas.openxmlformats.org/officeDocument/2006/relationships/hyperlink" Target="https://www.sites.google.com/site/nguyendson/collection-suu-tam/ki-nang-nghien-cuu/ki-nang-trinh-bay-cach-soan-powerpoint-slide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uplevo.com/blog/tools/mau-slide-powerpoint-dep-mien-phi/" TargetMode="External"/><Relationship Id="rId5" Type="http://schemas.openxmlformats.org/officeDocument/2006/relationships/hyperlink" Target="https://www.slideegg.com/ppt-design-ideas-8473?fbclid=IwAR3YvacWcTZHHsf1jWDntijicE8muqXIBGfvioG-xi86yskS__2Yza91xYE" TargetMode="External"/><Relationship Id="rId4" Type="http://schemas.openxmlformats.org/officeDocument/2006/relationships/hyperlink" Target="https://business.tutsplus.com/vi/articles/37-effective-powerpoint-presentation-tips--cms-2542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729B7C48-452F-4250-AC0C-389A8CBE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en-US" sz="2000"/>
              <a:t>HƯỚNG DẪN BÀI TẬP THIẾT KẾ MỸ THUẬT CÔNG NGHIỆP</a:t>
            </a:r>
            <a:endParaRPr lang="en-US" sz="2000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82D9BEE-9C7F-4784-87CE-1D24B68D8FEE}"/>
              </a:ext>
            </a:extLst>
          </p:cNvPr>
          <p:cNvSpPr txBox="1"/>
          <p:nvPr/>
        </p:nvSpPr>
        <p:spPr>
          <a:xfrm>
            <a:off x="452253" y="1492764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II.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Hình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thức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37CEF438-E9F5-4196-A72B-5D18E54C5DB9}"/>
              </a:ext>
            </a:extLst>
          </p:cNvPr>
          <p:cNvSpPr txBox="1"/>
          <p:nvPr/>
        </p:nvSpPr>
        <p:spPr>
          <a:xfrm>
            <a:off x="452253" y="2221187"/>
            <a:ext cx="103475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đầy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đủ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nội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dung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ư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ớng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dẫn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dàn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ý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tập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Mỗi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slide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đều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tiêu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Tách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ý,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tóm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ư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phần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nội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dung,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rành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mạch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súc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tích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nhất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font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nội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dung,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tiêu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18.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họa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PPT (LAYOUT)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chắc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chắn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bố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cục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hài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hòa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ảnh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ngắn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tránh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thấp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Lựa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chọn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tone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màu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sắc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nhất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PPT)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hợp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hài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hòa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tránh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chìm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mất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nguyên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tắc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5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màu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ảnh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clips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minh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họa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chất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ư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ợng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cần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đ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ư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canh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chỉnh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không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biến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bóp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méo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(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giữ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phím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Shift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ư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ợng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chỉnh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sửa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Bổ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sung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bảng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biểu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s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đồ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(timeline)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dụng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hiệu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ứng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chuyển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động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hấp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dẫn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(Transitions - Animations)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quá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làm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nhớ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trích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dẫn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link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nguồn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khảo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slide.</a:t>
            </a:r>
          </a:p>
        </p:txBody>
      </p:sp>
    </p:spTree>
    <p:extLst>
      <p:ext uri="{BB962C8B-B14F-4D97-AF65-F5344CB8AC3E}">
        <p14:creationId xmlns:p14="http://schemas.microsoft.com/office/powerpoint/2010/main" val="1990720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ình chữ nhật 2">
            <a:extLst>
              <a:ext uri="{FF2B5EF4-FFF2-40B4-BE49-F238E27FC236}">
                <a16:creationId xmlns:a16="http://schemas.microsoft.com/office/drawing/2014/main" id="{1A17BE85-6311-A974-51A6-DA8A56087BFD}"/>
              </a:ext>
            </a:extLst>
          </p:cNvPr>
          <p:cNvSpPr/>
          <p:nvPr/>
        </p:nvSpPr>
        <p:spPr>
          <a:xfrm>
            <a:off x="682409" y="6391922"/>
            <a:ext cx="11293568" cy="106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vi-VN" sz="2000"/>
              <a:t>1.</a:t>
            </a:r>
            <a:r>
              <a:rPr lang="en-US" sz="2000"/>
              <a:t>1</a:t>
            </a:r>
            <a:r>
              <a:rPr lang="vi-VN" sz="2000"/>
              <a:t> CÁC YẾU TỐ CHÍNH TRONG THIẾT KẾ MỸ THUẬT CÔNG NGHIỆP</a:t>
            </a:r>
            <a:br>
              <a:rPr lang="vi-VN" sz="2000"/>
            </a:br>
            <a:endParaRPr lang="vi-VN" sz="2000"/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401006A5-6B12-4A28-B370-747974149A46}"/>
              </a:ext>
            </a:extLst>
          </p:cNvPr>
          <p:cNvGrpSpPr/>
          <p:nvPr/>
        </p:nvGrpSpPr>
        <p:grpSpPr>
          <a:xfrm>
            <a:off x="682409" y="950052"/>
            <a:ext cx="3389540" cy="435583"/>
            <a:chOff x="457199" y="1101277"/>
            <a:chExt cx="3389540" cy="435583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4F1B5FCE-18A4-4354-93AA-219CEFC309A0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33435BE7-3690-4E5A-902E-79F71F5C6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 Placeholder 18">
                <a:extLst>
                  <a:ext uri="{FF2B5EF4-FFF2-40B4-BE49-F238E27FC236}">
                    <a16:creationId xmlns:a16="http://schemas.microsoft.com/office/drawing/2014/main" id="{2380571F-BD26-4060-878F-5769C7E831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1.1.1 </a:t>
                </a:r>
              </a:p>
            </p:txBody>
          </p:sp>
        </p:grp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1402935A-4F46-470D-A57A-45C1B9506244}"/>
                </a:ext>
              </a:extLst>
            </p:cNvPr>
            <p:cNvSpPr/>
            <p:nvPr/>
          </p:nvSpPr>
          <p:spPr>
            <a:xfrm>
              <a:off x="1059543" y="1101277"/>
              <a:ext cx="1486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vi-VN" sz="2000" b="1">
                  <a:solidFill>
                    <a:srgbClr val="001B36"/>
                  </a:solidFill>
                  <a:latin typeface="Segoe UI"/>
                </a:rPr>
                <a:t>Đường nét</a:t>
              </a:r>
              <a:endParaRPr lang="en-US" sz="2000" b="1" dirty="0">
                <a:solidFill>
                  <a:srgbClr val="001B36"/>
                </a:solidFill>
                <a:latin typeface="Segoe UI"/>
              </a:endParaRPr>
            </a:p>
          </p:txBody>
        </p:sp>
      </p:grpSp>
      <p:graphicFrame>
        <p:nvGraphicFramePr>
          <p:cNvPr id="8" name="Bảng 16">
            <a:extLst>
              <a:ext uri="{FF2B5EF4-FFF2-40B4-BE49-F238E27FC236}">
                <a16:creationId xmlns:a16="http://schemas.microsoft.com/office/drawing/2014/main" id="{98EA0F6F-D922-84B7-209C-726C7E9C06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24636"/>
              </p:ext>
            </p:extLst>
          </p:nvPr>
        </p:nvGraphicFramePr>
        <p:xfrm>
          <a:off x="677472" y="1371053"/>
          <a:ext cx="11514528" cy="54303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1906">
                  <a:extLst>
                    <a:ext uri="{9D8B030D-6E8A-4147-A177-3AD203B41FA5}">
                      <a16:colId xmlns:a16="http://schemas.microsoft.com/office/drawing/2014/main" val="3307654110"/>
                    </a:ext>
                  </a:extLst>
                </a:gridCol>
                <a:gridCol w="2312867">
                  <a:extLst>
                    <a:ext uri="{9D8B030D-6E8A-4147-A177-3AD203B41FA5}">
                      <a16:colId xmlns:a16="http://schemas.microsoft.com/office/drawing/2014/main" val="3460438528"/>
                    </a:ext>
                  </a:extLst>
                </a:gridCol>
                <a:gridCol w="2114534">
                  <a:extLst>
                    <a:ext uri="{9D8B030D-6E8A-4147-A177-3AD203B41FA5}">
                      <a16:colId xmlns:a16="http://schemas.microsoft.com/office/drawing/2014/main" val="1394704127"/>
                    </a:ext>
                  </a:extLst>
                </a:gridCol>
                <a:gridCol w="2353753">
                  <a:extLst>
                    <a:ext uri="{9D8B030D-6E8A-4147-A177-3AD203B41FA5}">
                      <a16:colId xmlns:a16="http://schemas.microsoft.com/office/drawing/2014/main" val="1555956714"/>
                    </a:ext>
                  </a:extLst>
                </a:gridCol>
                <a:gridCol w="2941468">
                  <a:extLst>
                    <a:ext uri="{9D8B030D-6E8A-4147-A177-3AD203B41FA5}">
                      <a16:colId xmlns:a16="http://schemas.microsoft.com/office/drawing/2014/main" val="69398594"/>
                    </a:ext>
                  </a:extLst>
                </a:gridCol>
              </a:tblGrid>
              <a:tr h="466625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Dạng đường nét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Hình ảnh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Mô tả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Loại đường nét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Yếu tố biểu đạt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4980665"/>
                  </a:ext>
                </a:extLst>
              </a:tr>
              <a:tr h="523213">
                <a:tc rowSpan="2">
                  <a:txBody>
                    <a:bodyPr/>
                    <a:lstStyle/>
                    <a:p>
                      <a:pPr algn="ctr"/>
                      <a:r>
                        <a:rPr lang="en-US" b="1"/>
                        <a:t>Đ</a:t>
                      </a:r>
                      <a:r>
                        <a:rPr lang="vi-VN" b="1"/>
                        <a:t>ư</a:t>
                      </a:r>
                      <a:r>
                        <a:rPr lang="en-US" b="1"/>
                        <a:t>ờng nét kết cấu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thẳng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 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ráp mờ, mảnh tạo sự tinh tế và liền mạch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3793718"/>
                  </a:ext>
                </a:extLst>
              </a:tr>
              <a:tr h="1580454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cong theo khuôn Hình chữ nhật 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ợc bo tròn, cong nhẹ theo xe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dầy tạo sự rõ ràng, uyển chuyển nhẹ nhàng, tinh tế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575229"/>
                  </a:ext>
                </a:extLst>
              </a:tr>
              <a:tr h="774433">
                <a:tc rowSpan="2">
                  <a:txBody>
                    <a:bodyPr/>
                    <a:lstStyle/>
                    <a:p>
                      <a:pPr algn="ctr"/>
                      <a:r>
                        <a:rPr lang="en-US" b="1"/>
                        <a:t>Đ</a:t>
                      </a:r>
                      <a:r>
                        <a:rPr lang="vi-VN" b="1"/>
                        <a:t>ư</a:t>
                      </a:r>
                      <a:r>
                        <a:rPr lang="en-US" b="1"/>
                        <a:t>ờng nét trang trí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Kết hợp bởi 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thẳng – 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cong – 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xiên chéo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đậm, mảnh làm nhấn mạnh cho khung xe, tạo sự tinh tế, đi lên phía tr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ớc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86271945"/>
                  </a:ext>
                </a:extLst>
              </a:tr>
              <a:tr h="954356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thẳng bo 2 đầu đặt song song, chếch xuống d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ới 10 độ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bản to tạo sự vững chắc, lịch sự</a:t>
                      </a:r>
                    </a:p>
                    <a:p>
                      <a:pPr algn="ctr"/>
                      <a:r>
                        <a:rPr lang="en-US"/>
                        <a:t>Có chiều h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ớng di chuyển chếch xuống d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ới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0041563"/>
                  </a:ext>
                </a:extLst>
              </a:tr>
              <a:tr h="527437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Đ</a:t>
                      </a:r>
                      <a:r>
                        <a:rPr lang="vi-VN" b="1"/>
                        <a:t>ư</a:t>
                      </a:r>
                      <a:r>
                        <a:rPr lang="en-US" b="1"/>
                        <a:t>ờng nét kết cấu trang trí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76989"/>
                  </a:ext>
                </a:extLst>
              </a:tr>
            </a:tbl>
          </a:graphicData>
        </a:graphic>
      </p:graphicFrame>
      <p:pic>
        <p:nvPicPr>
          <p:cNvPr id="9" name="Hình ảnh 8">
            <a:extLst>
              <a:ext uri="{FF2B5EF4-FFF2-40B4-BE49-F238E27FC236}">
                <a16:creationId xmlns:a16="http://schemas.microsoft.com/office/drawing/2014/main" id="{6E92E847-3925-E2E0-8301-FDD62E048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545" y="1912965"/>
            <a:ext cx="2079443" cy="473620"/>
          </a:xfrm>
          <a:prstGeom prst="rect">
            <a:avLst/>
          </a:prstGeom>
        </p:spPr>
      </p:pic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22E7A63E-643A-FFF5-7491-25F969725292}"/>
              </a:ext>
            </a:extLst>
          </p:cNvPr>
          <p:cNvCxnSpPr/>
          <p:nvPr/>
        </p:nvCxnSpPr>
        <p:spPr>
          <a:xfrm>
            <a:off x="4968334" y="2138285"/>
            <a:ext cx="1776549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C5452630-CC89-9885-9778-E6CEFE216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82" y="4256354"/>
            <a:ext cx="2139771" cy="607287"/>
          </a:xfrm>
          <a:prstGeom prst="rect">
            <a:avLst/>
          </a:prstGeom>
        </p:spPr>
      </p:pic>
      <p:pic>
        <p:nvPicPr>
          <p:cNvPr id="12" name="Đồ họa 11">
            <a:extLst>
              <a:ext uri="{FF2B5EF4-FFF2-40B4-BE49-F238E27FC236}">
                <a16:creationId xmlns:a16="http://schemas.microsoft.com/office/drawing/2014/main" id="{5A6E71AD-78DE-2F54-0611-3C782D4293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50357" y="4446640"/>
            <a:ext cx="1993046" cy="40953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B8B985D7-095D-DE4F-FD12-6B4212A3C7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817" y="2502982"/>
            <a:ext cx="916984" cy="1502623"/>
          </a:xfrm>
          <a:prstGeom prst="rect">
            <a:avLst/>
          </a:prstGeom>
        </p:spPr>
      </p:pic>
      <p:pic>
        <p:nvPicPr>
          <p:cNvPr id="14" name="Đồ họa 13">
            <a:extLst>
              <a:ext uri="{FF2B5EF4-FFF2-40B4-BE49-F238E27FC236}">
                <a16:creationId xmlns:a16="http://schemas.microsoft.com/office/drawing/2014/main" id="{553F13D4-B96E-5888-3992-597C2A8DA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8334" y="2799769"/>
            <a:ext cx="1670477" cy="909050"/>
          </a:xfrm>
          <a:prstGeom prst="rect">
            <a:avLst/>
          </a:prstGeom>
        </p:spPr>
      </p:pic>
      <p:pic>
        <p:nvPicPr>
          <p:cNvPr id="15" name="Hình ảnh 14">
            <a:extLst>
              <a:ext uri="{FF2B5EF4-FFF2-40B4-BE49-F238E27FC236}">
                <a16:creationId xmlns:a16="http://schemas.microsoft.com/office/drawing/2014/main" id="{7AE3E8E3-CD0F-B6C6-9714-6D8EBB6FB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34639" y="5128811"/>
            <a:ext cx="1369340" cy="910426"/>
          </a:xfrm>
          <a:prstGeom prst="rect">
            <a:avLst/>
          </a:prstGeom>
        </p:spPr>
      </p:pic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D7D9717-0BDB-EE27-88EA-93F84853075E}"/>
              </a:ext>
            </a:extLst>
          </p:cNvPr>
          <p:cNvSpPr txBox="1"/>
          <p:nvPr/>
        </p:nvSpPr>
        <p:spPr>
          <a:xfrm>
            <a:off x="6656972" y="896132"/>
            <a:ext cx="5535028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VESPA GTS SUPER 2019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28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vi-VN" sz="2000"/>
              <a:t>1.</a:t>
            </a:r>
            <a:r>
              <a:rPr lang="en-US" sz="2000"/>
              <a:t>1</a:t>
            </a:r>
            <a:r>
              <a:rPr lang="vi-VN" sz="2000"/>
              <a:t> CÁC YẾU TỐ CHÍNH TRONG THIẾT KẾ MỸ THUẬT CÔNG NGHIỆP</a:t>
            </a:r>
            <a:br>
              <a:rPr lang="vi-VN" sz="2000"/>
            </a:br>
            <a:endParaRPr lang="vi-VN" sz="2000"/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401006A5-6B12-4A28-B370-747974149A46}"/>
              </a:ext>
            </a:extLst>
          </p:cNvPr>
          <p:cNvGrpSpPr/>
          <p:nvPr/>
        </p:nvGrpSpPr>
        <p:grpSpPr>
          <a:xfrm>
            <a:off x="682409" y="950052"/>
            <a:ext cx="3389540" cy="435583"/>
            <a:chOff x="457199" y="1101277"/>
            <a:chExt cx="3389540" cy="435583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4F1B5FCE-18A4-4354-93AA-219CEFC309A0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33435BE7-3690-4E5A-902E-79F71F5C6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 Placeholder 18">
                <a:extLst>
                  <a:ext uri="{FF2B5EF4-FFF2-40B4-BE49-F238E27FC236}">
                    <a16:creationId xmlns:a16="http://schemas.microsoft.com/office/drawing/2014/main" id="{2380571F-BD26-4060-878F-5769C7E831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1.1.1 </a:t>
                </a:r>
              </a:p>
            </p:txBody>
          </p:sp>
        </p:grp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1402935A-4F46-470D-A57A-45C1B9506244}"/>
                </a:ext>
              </a:extLst>
            </p:cNvPr>
            <p:cNvSpPr/>
            <p:nvPr/>
          </p:nvSpPr>
          <p:spPr>
            <a:xfrm>
              <a:off x="1059543" y="1101277"/>
              <a:ext cx="1486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vi-VN" sz="2000" b="1">
                  <a:solidFill>
                    <a:srgbClr val="001B36"/>
                  </a:solidFill>
                  <a:latin typeface="Segoe UI"/>
                </a:rPr>
                <a:t>Đường nét</a:t>
              </a:r>
              <a:endParaRPr lang="en-US" sz="2000" b="1" dirty="0">
                <a:solidFill>
                  <a:srgbClr val="001B36"/>
                </a:solidFill>
                <a:latin typeface="Segoe UI"/>
              </a:endParaRPr>
            </a:p>
          </p:txBody>
        </p:sp>
      </p:grp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D7D9717-0BDB-EE27-88EA-93F84853075E}"/>
              </a:ext>
            </a:extLst>
          </p:cNvPr>
          <p:cNvSpPr txBox="1"/>
          <p:nvPr/>
        </p:nvSpPr>
        <p:spPr>
          <a:xfrm>
            <a:off x="6656972" y="896132"/>
            <a:ext cx="5535028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VESPA GTS SUPER 2019</a:t>
            </a:r>
            <a:endParaRPr lang="en-US"/>
          </a:p>
        </p:txBody>
      </p:sp>
      <p:graphicFrame>
        <p:nvGraphicFramePr>
          <p:cNvPr id="23" name="Bảng 16">
            <a:extLst>
              <a:ext uri="{FF2B5EF4-FFF2-40B4-BE49-F238E27FC236}">
                <a16:creationId xmlns:a16="http://schemas.microsoft.com/office/drawing/2014/main" id="{7A9F4B97-4D5E-F1D4-D9D8-DD6E6F4D0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5363133"/>
              </p:ext>
            </p:extLst>
          </p:nvPr>
        </p:nvGraphicFramePr>
        <p:xfrm>
          <a:off x="226338" y="1376178"/>
          <a:ext cx="11286394" cy="47010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4026">
                  <a:extLst>
                    <a:ext uri="{9D8B030D-6E8A-4147-A177-3AD203B41FA5}">
                      <a16:colId xmlns:a16="http://schemas.microsoft.com/office/drawing/2014/main" val="3307654110"/>
                    </a:ext>
                  </a:extLst>
                </a:gridCol>
                <a:gridCol w="2379420">
                  <a:extLst>
                    <a:ext uri="{9D8B030D-6E8A-4147-A177-3AD203B41FA5}">
                      <a16:colId xmlns:a16="http://schemas.microsoft.com/office/drawing/2014/main" val="3460438528"/>
                    </a:ext>
                  </a:extLst>
                </a:gridCol>
                <a:gridCol w="2072640">
                  <a:extLst>
                    <a:ext uri="{9D8B030D-6E8A-4147-A177-3AD203B41FA5}">
                      <a16:colId xmlns:a16="http://schemas.microsoft.com/office/drawing/2014/main" val="1394704127"/>
                    </a:ext>
                  </a:extLst>
                </a:gridCol>
                <a:gridCol w="2023908">
                  <a:extLst>
                    <a:ext uri="{9D8B030D-6E8A-4147-A177-3AD203B41FA5}">
                      <a16:colId xmlns:a16="http://schemas.microsoft.com/office/drawing/2014/main" val="1555956714"/>
                    </a:ext>
                  </a:extLst>
                </a:gridCol>
                <a:gridCol w="3166400">
                  <a:extLst>
                    <a:ext uri="{9D8B030D-6E8A-4147-A177-3AD203B41FA5}">
                      <a16:colId xmlns:a16="http://schemas.microsoft.com/office/drawing/2014/main" val="69398594"/>
                    </a:ext>
                  </a:extLst>
                </a:gridCol>
              </a:tblGrid>
              <a:tr h="187453">
                <a:tc gridSpan="5"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nét kết cấu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4083793718"/>
                  </a:ext>
                </a:extLst>
              </a:tr>
              <a:tr h="0">
                <a:tc gridSpan="5"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nét trang trí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86271945"/>
                  </a:ext>
                </a:extLst>
              </a:tr>
              <a:tr h="1564782">
                <a:tc rowSpan="3"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nét kết cấu trang trí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cong</a:t>
                      </a:r>
                    </a:p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thẳng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bản to dầy tạo sự vững chắc, khỏe khắn, sự tin t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ởng. 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cong tạo sự uyển chuyển, tinh tế.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1476989"/>
                  </a:ext>
                </a:extLst>
              </a:tr>
              <a:tr h="1354198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tròn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viền bản to tạo sự khỏe khoắn</a:t>
                      </a:r>
                    </a:p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tròn tạo an toàn, chuyển động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005977"/>
                  </a:ext>
                </a:extLst>
              </a:tr>
              <a:tr h="1050587"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Đ</a:t>
                      </a:r>
                      <a:r>
                        <a:rPr lang="vi-VN"/>
                        <a:t>ư</a:t>
                      </a:r>
                      <a:r>
                        <a:rPr lang="en-US"/>
                        <a:t>ờng cong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Cong nhẹ tạo sự mềm mại, thoải mái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461023"/>
                  </a:ext>
                </a:extLst>
              </a:tr>
            </a:tbl>
          </a:graphicData>
        </a:graphic>
      </p:graphicFrame>
      <p:pic>
        <p:nvPicPr>
          <p:cNvPr id="24" name="Đồ họa 23">
            <a:extLst>
              <a:ext uri="{FF2B5EF4-FFF2-40B4-BE49-F238E27FC236}">
                <a16:creationId xmlns:a16="http://schemas.microsoft.com/office/drawing/2014/main" id="{70FFB65B-F0F4-DCD5-7C9C-78ED9E625F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80709" y="2186068"/>
            <a:ext cx="1388826" cy="1437273"/>
          </a:xfrm>
          <a:prstGeom prst="rect">
            <a:avLst/>
          </a:prstGeom>
        </p:spPr>
      </p:pic>
      <p:pic>
        <p:nvPicPr>
          <p:cNvPr id="25" name="Hình ảnh 24">
            <a:extLst>
              <a:ext uri="{FF2B5EF4-FFF2-40B4-BE49-F238E27FC236}">
                <a16:creationId xmlns:a16="http://schemas.microsoft.com/office/drawing/2014/main" id="{E2969CB3-5A4E-FF7E-FE28-E29DBD62E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3806" y="2197885"/>
            <a:ext cx="1388827" cy="1438339"/>
          </a:xfrm>
          <a:prstGeom prst="rect">
            <a:avLst/>
          </a:prstGeom>
        </p:spPr>
      </p:pic>
      <p:pic>
        <p:nvPicPr>
          <p:cNvPr id="26" name="Đồ họa 25">
            <a:extLst>
              <a:ext uri="{FF2B5EF4-FFF2-40B4-BE49-F238E27FC236}">
                <a16:creationId xmlns:a16="http://schemas.microsoft.com/office/drawing/2014/main" id="{E33C76B8-A1D3-AC3E-1075-D93E98ACA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9200" y="4007796"/>
            <a:ext cx="779694" cy="759701"/>
          </a:xfrm>
          <a:prstGeom prst="rect">
            <a:avLst/>
          </a:prstGeom>
        </p:spPr>
      </p:pic>
      <p:pic>
        <p:nvPicPr>
          <p:cNvPr id="27" name="Hình ảnh 26">
            <a:extLst>
              <a:ext uri="{FF2B5EF4-FFF2-40B4-BE49-F238E27FC236}">
                <a16:creationId xmlns:a16="http://schemas.microsoft.com/office/drawing/2014/main" id="{DF0509D2-8946-DF64-FC02-513FC73D1E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806" y="3726722"/>
            <a:ext cx="1305428" cy="1222026"/>
          </a:xfrm>
          <a:prstGeom prst="rect">
            <a:avLst/>
          </a:prstGeom>
        </p:spPr>
      </p:pic>
      <p:pic>
        <p:nvPicPr>
          <p:cNvPr id="28" name="Đồ họa 27">
            <a:extLst>
              <a:ext uri="{FF2B5EF4-FFF2-40B4-BE49-F238E27FC236}">
                <a16:creationId xmlns:a16="http://schemas.microsoft.com/office/drawing/2014/main" id="{EA0941F0-375C-DD55-66C2-6115D6837C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72361" y="5364445"/>
            <a:ext cx="1723640" cy="599527"/>
          </a:xfrm>
          <a:prstGeom prst="rect">
            <a:avLst/>
          </a:prstGeom>
        </p:spPr>
      </p:pic>
      <p:pic>
        <p:nvPicPr>
          <p:cNvPr id="29" name="Hình ảnh 28">
            <a:extLst>
              <a:ext uri="{FF2B5EF4-FFF2-40B4-BE49-F238E27FC236}">
                <a16:creationId xmlns:a16="http://schemas.microsoft.com/office/drawing/2014/main" id="{60C25D91-B1EC-457E-6C69-40F3C85580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6342" y="5130729"/>
            <a:ext cx="2224166" cy="79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1121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vi-VN" sz="2000"/>
              <a:t>1.</a:t>
            </a:r>
            <a:r>
              <a:rPr lang="en-US" sz="2000"/>
              <a:t>1</a:t>
            </a:r>
            <a:r>
              <a:rPr lang="vi-VN" sz="2000"/>
              <a:t> CÁC YẾU TỐ CHÍNH TRONG THIẾT KẾ MỸ THUẬT CÔNG NGHIỆP</a:t>
            </a:r>
            <a:br>
              <a:rPr lang="vi-VN" sz="2000"/>
            </a:br>
            <a:endParaRPr lang="vi-VN" sz="2000"/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401006A5-6B12-4A28-B370-747974149A46}"/>
              </a:ext>
            </a:extLst>
          </p:cNvPr>
          <p:cNvGrpSpPr/>
          <p:nvPr/>
        </p:nvGrpSpPr>
        <p:grpSpPr>
          <a:xfrm>
            <a:off x="457199" y="1101277"/>
            <a:ext cx="3389540" cy="435583"/>
            <a:chOff x="457199" y="1101277"/>
            <a:chExt cx="3389540" cy="435583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4F1B5FCE-18A4-4354-93AA-219CEFC309A0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33435BE7-3690-4E5A-902E-79F71F5C6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 Placeholder 18">
                <a:extLst>
                  <a:ext uri="{FF2B5EF4-FFF2-40B4-BE49-F238E27FC236}">
                    <a16:creationId xmlns:a16="http://schemas.microsoft.com/office/drawing/2014/main" id="{2380571F-BD26-4060-878F-5769C7E831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1.1.2 </a:t>
                </a:r>
              </a:p>
            </p:txBody>
          </p:sp>
        </p:grp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1402935A-4F46-470D-A57A-45C1B9506244}"/>
                </a:ext>
              </a:extLst>
            </p:cNvPr>
            <p:cNvSpPr/>
            <p:nvPr/>
          </p:nvSpPr>
          <p:spPr>
            <a:xfrm>
              <a:off x="1059543" y="1101277"/>
              <a:ext cx="14446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1B3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Hình dáng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1B3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25B465F2-88A6-6085-45E4-92D0C25C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381" y="2079508"/>
            <a:ext cx="3036968" cy="2094872"/>
          </a:xfrm>
          <a:prstGeom prst="rect">
            <a:avLst/>
          </a:prstGeom>
        </p:spPr>
      </p:pic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E1B29E5F-CDAB-DDB3-30D2-24B677D0197A}"/>
              </a:ext>
            </a:extLst>
          </p:cNvPr>
          <p:cNvSpPr txBox="1"/>
          <p:nvPr/>
        </p:nvSpPr>
        <p:spPr>
          <a:xfrm>
            <a:off x="2738134" y="4393862"/>
            <a:ext cx="8626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Phân tích tổng quan về hình dáng của xe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iêu tả hình d</a:t>
            </a:r>
            <a:r>
              <a:rPr lang="en-US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ng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tổng thể 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của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xe 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hình dáng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chi tiết bên trong củ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 xe</a:t>
            </a: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A1A3B4A0-FB54-A806-C110-D183134CFA4F}"/>
              </a:ext>
            </a:extLst>
          </p:cNvPr>
          <p:cNvGrpSpPr/>
          <p:nvPr/>
        </p:nvGrpSpPr>
        <p:grpSpPr>
          <a:xfrm>
            <a:off x="3512687" y="1669141"/>
            <a:ext cx="6027268" cy="2590077"/>
            <a:chOff x="3734629" y="1671205"/>
            <a:chExt cx="4739107" cy="2036520"/>
          </a:xfrm>
        </p:grpSpPr>
        <p:pic>
          <p:nvPicPr>
            <p:cNvPr id="13" name="Hình ảnh 12">
              <a:extLst>
                <a:ext uri="{FF2B5EF4-FFF2-40B4-BE49-F238E27FC236}">
                  <a16:creationId xmlns:a16="http://schemas.microsoft.com/office/drawing/2014/main" id="{7F4A30B7-7DBB-9ADF-3938-4D0BD935D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4629" y="1671205"/>
              <a:ext cx="3270546" cy="2022823"/>
            </a:xfrm>
            <a:prstGeom prst="rect">
              <a:avLst/>
            </a:prstGeom>
          </p:spPr>
        </p:pic>
        <p:pic>
          <p:nvPicPr>
            <p:cNvPr id="14" name="Hình ảnh 13">
              <a:extLst>
                <a:ext uri="{FF2B5EF4-FFF2-40B4-BE49-F238E27FC236}">
                  <a16:creationId xmlns:a16="http://schemas.microsoft.com/office/drawing/2014/main" id="{EEAF6E20-AA40-1981-5CE8-786005F5A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3301" y="1671205"/>
              <a:ext cx="1380435" cy="2036520"/>
            </a:xfrm>
            <a:prstGeom prst="rect">
              <a:avLst/>
            </a:prstGeom>
          </p:spPr>
        </p:pic>
      </p:grp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46880113-F131-8C9A-5E2E-FD2475FBC50D}"/>
              </a:ext>
            </a:extLst>
          </p:cNvPr>
          <p:cNvSpPr txBox="1"/>
          <p:nvPr/>
        </p:nvSpPr>
        <p:spPr>
          <a:xfrm>
            <a:off x="3624309" y="1180104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HÌNH DÁNG BÓNG CẮT</a:t>
            </a:r>
          </a:p>
        </p:txBody>
      </p:sp>
    </p:spTree>
    <p:extLst>
      <p:ext uri="{BB962C8B-B14F-4D97-AF65-F5344CB8AC3E}">
        <p14:creationId xmlns:p14="http://schemas.microsoft.com/office/powerpoint/2010/main" val="1170090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vi-VN" sz="2000"/>
              <a:t>1.</a:t>
            </a:r>
            <a:r>
              <a:rPr lang="en-US" sz="2000"/>
              <a:t>1</a:t>
            </a:r>
            <a:r>
              <a:rPr lang="vi-VN" sz="2000"/>
              <a:t> CÁC YẾU TỐ CHÍNH TRONG THIẾT KẾ MỸ THUẬT CÔNG NGHIỆP</a:t>
            </a:r>
            <a:br>
              <a:rPr lang="vi-VN" sz="2000"/>
            </a:br>
            <a:endParaRPr lang="vi-VN" sz="2000"/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401006A5-6B12-4A28-B370-747974149A46}"/>
              </a:ext>
            </a:extLst>
          </p:cNvPr>
          <p:cNvGrpSpPr/>
          <p:nvPr/>
        </p:nvGrpSpPr>
        <p:grpSpPr>
          <a:xfrm>
            <a:off x="457199" y="1101277"/>
            <a:ext cx="3389540" cy="435583"/>
            <a:chOff x="457199" y="1101277"/>
            <a:chExt cx="3389540" cy="435583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4F1B5FCE-18A4-4354-93AA-219CEFC309A0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33435BE7-3690-4E5A-902E-79F71F5C6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 Placeholder 18">
                <a:extLst>
                  <a:ext uri="{FF2B5EF4-FFF2-40B4-BE49-F238E27FC236}">
                    <a16:creationId xmlns:a16="http://schemas.microsoft.com/office/drawing/2014/main" id="{2380571F-BD26-4060-878F-5769C7E831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1.1.2 </a:t>
                </a:r>
              </a:p>
            </p:txBody>
          </p:sp>
        </p:grp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1402935A-4F46-470D-A57A-45C1B9506244}"/>
                </a:ext>
              </a:extLst>
            </p:cNvPr>
            <p:cNvSpPr/>
            <p:nvPr/>
          </p:nvSpPr>
          <p:spPr>
            <a:xfrm>
              <a:off x="1059543" y="1101277"/>
              <a:ext cx="14446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1B3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Hình dáng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1B3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25B465F2-88A6-6085-45E4-92D0C25C9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9381" y="2079508"/>
            <a:ext cx="3036968" cy="2094872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51C2E40-163B-2E2C-B487-C8F207EFD8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1" t="3327" r="31092" b="3867"/>
          <a:stretch/>
        </p:blipFill>
        <p:spPr bwMode="auto">
          <a:xfrm>
            <a:off x="3275056" y="1808112"/>
            <a:ext cx="2463414" cy="233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Hình ảnh 15">
            <a:extLst>
              <a:ext uri="{FF2B5EF4-FFF2-40B4-BE49-F238E27FC236}">
                <a16:creationId xmlns:a16="http://schemas.microsoft.com/office/drawing/2014/main" id="{1C2257C2-7409-E303-37BF-FE1EC2B357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71" t="3327" r="21768" b="3867"/>
          <a:stretch/>
        </p:blipFill>
        <p:spPr>
          <a:xfrm>
            <a:off x="5738470" y="1808112"/>
            <a:ext cx="2538616" cy="2336119"/>
          </a:xfrm>
          <a:prstGeom prst="rect">
            <a:avLst/>
          </a:prstGeom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AD4078EF-2554-A630-0EE9-BE9C4D130D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36" t="1303" r="24440" b="4449"/>
          <a:stretch/>
        </p:blipFill>
        <p:spPr bwMode="auto">
          <a:xfrm>
            <a:off x="8277086" y="1808112"/>
            <a:ext cx="2579672" cy="233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1BDB320-6EEB-1AD7-34EB-6AA8D070A6C1}"/>
              </a:ext>
            </a:extLst>
          </p:cNvPr>
          <p:cNvSpPr txBox="1"/>
          <p:nvPr/>
        </p:nvSpPr>
        <p:spPr>
          <a:xfrm>
            <a:off x="6656972" y="916611"/>
            <a:ext cx="5535028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VESPA GTS SUPER 2019</a:t>
            </a:r>
            <a:endParaRPr lang="en-US"/>
          </a:p>
        </p:txBody>
      </p:sp>
      <p:graphicFrame>
        <p:nvGraphicFramePr>
          <p:cNvPr id="3" name="Bảng 2">
            <a:extLst>
              <a:ext uri="{FF2B5EF4-FFF2-40B4-BE49-F238E27FC236}">
                <a16:creationId xmlns:a16="http://schemas.microsoft.com/office/drawing/2014/main" id="{0D023DE6-6F2A-61E2-26E6-605E28C21B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05545"/>
              </p:ext>
            </p:extLst>
          </p:nvPr>
        </p:nvGraphicFramePr>
        <p:xfrm>
          <a:off x="3255257" y="4291790"/>
          <a:ext cx="7601502" cy="17253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6931">
                  <a:extLst>
                    <a:ext uri="{9D8B030D-6E8A-4147-A177-3AD203B41FA5}">
                      <a16:colId xmlns:a16="http://schemas.microsoft.com/office/drawing/2014/main" val="2065914492"/>
                    </a:ext>
                  </a:extLst>
                </a:gridCol>
                <a:gridCol w="1706179">
                  <a:extLst>
                    <a:ext uri="{9D8B030D-6E8A-4147-A177-3AD203B41FA5}">
                      <a16:colId xmlns:a16="http://schemas.microsoft.com/office/drawing/2014/main" val="3512213130"/>
                    </a:ext>
                  </a:extLst>
                </a:gridCol>
                <a:gridCol w="1668379">
                  <a:extLst>
                    <a:ext uri="{9D8B030D-6E8A-4147-A177-3AD203B41FA5}">
                      <a16:colId xmlns:a16="http://schemas.microsoft.com/office/drawing/2014/main" val="3683354461"/>
                    </a:ext>
                  </a:extLst>
                </a:gridCol>
                <a:gridCol w="2500013">
                  <a:extLst>
                    <a:ext uri="{9D8B030D-6E8A-4147-A177-3AD203B41FA5}">
                      <a16:colId xmlns:a16="http://schemas.microsoft.com/office/drawing/2014/main" val="314945611"/>
                    </a:ext>
                  </a:extLst>
                </a:gridCol>
              </a:tblGrid>
              <a:tr h="593279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Bộ phận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/>
                        <a:t>Mô tả+ phân tích cấu thành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Yếu tố biểu đạt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855252"/>
                  </a:ext>
                </a:extLst>
              </a:tr>
              <a:tr h="1132114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977585"/>
                  </a:ext>
                </a:extLst>
              </a:tr>
            </a:tbl>
          </a:graphicData>
        </a:graphic>
      </p:graphicFrame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A2393997-F176-6C8C-DB34-E6C7697468B8}"/>
              </a:ext>
            </a:extLst>
          </p:cNvPr>
          <p:cNvSpPr txBox="1"/>
          <p:nvPr/>
        </p:nvSpPr>
        <p:spPr>
          <a:xfrm>
            <a:off x="3933885" y="1292244"/>
            <a:ext cx="6147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/>
              <a:t>HÌNH KHỐI SẢN PHẨM</a:t>
            </a:r>
          </a:p>
        </p:txBody>
      </p:sp>
    </p:spTree>
    <p:extLst>
      <p:ext uri="{BB962C8B-B14F-4D97-AF65-F5344CB8AC3E}">
        <p14:creationId xmlns:p14="http://schemas.microsoft.com/office/powerpoint/2010/main" val="103876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vi-VN" sz="2000"/>
              <a:t>1.</a:t>
            </a:r>
            <a:r>
              <a:rPr lang="en-US" sz="2000"/>
              <a:t>1</a:t>
            </a:r>
            <a:r>
              <a:rPr lang="vi-VN" sz="2000"/>
              <a:t> CÁC YẾU TỐ CHÍNH TRONG THIẾT KẾ MỸ THUẬT CÔNG NGHIỆP</a:t>
            </a:r>
            <a:br>
              <a:rPr lang="vi-VN" sz="2000"/>
            </a:br>
            <a:endParaRPr lang="vi-VN" sz="2000"/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401006A5-6B12-4A28-B370-747974149A46}"/>
              </a:ext>
            </a:extLst>
          </p:cNvPr>
          <p:cNvGrpSpPr/>
          <p:nvPr/>
        </p:nvGrpSpPr>
        <p:grpSpPr>
          <a:xfrm>
            <a:off x="457199" y="1101277"/>
            <a:ext cx="3389540" cy="435583"/>
            <a:chOff x="457199" y="1101277"/>
            <a:chExt cx="3389540" cy="435583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4F1B5FCE-18A4-4354-93AA-219CEFC309A0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33435BE7-3690-4E5A-902E-79F71F5C6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 Placeholder 18">
                <a:extLst>
                  <a:ext uri="{FF2B5EF4-FFF2-40B4-BE49-F238E27FC236}">
                    <a16:creationId xmlns:a16="http://schemas.microsoft.com/office/drawing/2014/main" id="{2380571F-BD26-4060-878F-5769C7E831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1.1.3 </a:t>
                </a:r>
              </a:p>
            </p:txBody>
          </p:sp>
        </p:grp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1402935A-4F46-470D-A57A-45C1B9506244}"/>
                </a:ext>
              </a:extLst>
            </p:cNvPr>
            <p:cNvSpPr/>
            <p:nvPr/>
          </p:nvSpPr>
          <p:spPr>
            <a:xfrm>
              <a:off x="1059543" y="1101277"/>
              <a:ext cx="11673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1B3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Màu sắc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1B3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1BDB320-6EEB-1AD7-34EB-6AA8D070A6C1}"/>
              </a:ext>
            </a:extLst>
          </p:cNvPr>
          <p:cNvSpPr txBox="1"/>
          <p:nvPr/>
        </p:nvSpPr>
        <p:spPr>
          <a:xfrm>
            <a:off x="6656972" y="916611"/>
            <a:ext cx="5535028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VESPA GTS SUPER 2019</a:t>
            </a:r>
            <a:endParaRPr lang="en-US"/>
          </a:p>
        </p:txBody>
      </p:sp>
      <p:graphicFrame>
        <p:nvGraphicFramePr>
          <p:cNvPr id="24" name="Bảng 6">
            <a:extLst>
              <a:ext uri="{FF2B5EF4-FFF2-40B4-BE49-F238E27FC236}">
                <a16:creationId xmlns:a16="http://schemas.microsoft.com/office/drawing/2014/main" id="{7FB01964-9FFB-471C-675D-8CE9667755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2969119"/>
              </p:ext>
            </p:extLst>
          </p:nvPr>
        </p:nvGraphicFramePr>
        <p:xfrm>
          <a:off x="285052" y="1527061"/>
          <a:ext cx="11621895" cy="32047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4116">
                  <a:extLst>
                    <a:ext uri="{9D8B030D-6E8A-4147-A177-3AD203B41FA5}">
                      <a16:colId xmlns:a16="http://schemas.microsoft.com/office/drawing/2014/main" val="2200563533"/>
                    </a:ext>
                  </a:extLst>
                </a:gridCol>
                <a:gridCol w="2568102">
                  <a:extLst>
                    <a:ext uri="{9D8B030D-6E8A-4147-A177-3AD203B41FA5}">
                      <a16:colId xmlns:a16="http://schemas.microsoft.com/office/drawing/2014/main" val="2438639560"/>
                    </a:ext>
                  </a:extLst>
                </a:gridCol>
                <a:gridCol w="2675107">
                  <a:extLst>
                    <a:ext uri="{9D8B030D-6E8A-4147-A177-3AD203B41FA5}">
                      <a16:colId xmlns:a16="http://schemas.microsoft.com/office/drawing/2014/main" val="2086778946"/>
                    </a:ext>
                  </a:extLst>
                </a:gridCol>
                <a:gridCol w="2655651">
                  <a:extLst>
                    <a:ext uri="{9D8B030D-6E8A-4147-A177-3AD203B41FA5}">
                      <a16:colId xmlns:a16="http://schemas.microsoft.com/office/drawing/2014/main" val="316658621"/>
                    </a:ext>
                  </a:extLst>
                </a:gridCol>
                <a:gridCol w="2538919">
                  <a:extLst>
                    <a:ext uri="{9D8B030D-6E8A-4147-A177-3AD203B41FA5}">
                      <a16:colId xmlns:a16="http://schemas.microsoft.com/office/drawing/2014/main" val="3824105624"/>
                    </a:ext>
                  </a:extLst>
                </a:gridCol>
              </a:tblGrid>
              <a:tr h="2023534">
                <a:tc>
                  <a:txBody>
                    <a:bodyPr/>
                    <a:lstStyle/>
                    <a:p>
                      <a:r>
                        <a:rPr lang="en-US" b="1"/>
                        <a:t>Hình ảnh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2644876"/>
                  </a:ext>
                </a:extLst>
              </a:tr>
              <a:tr h="719847">
                <a:tc>
                  <a:txBody>
                    <a:bodyPr/>
                    <a:lstStyle/>
                    <a:p>
                      <a:r>
                        <a:rPr lang="en-US" b="1"/>
                        <a:t>Màu sắc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7D347"/>
                          </a:solidFill>
                        </a:rPr>
                        <a:t>Yellow sole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C30F21"/>
                          </a:solidFill>
                        </a:rPr>
                        <a:t>Red passione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White innocenza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Black Vulcano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1922945"/>
                  </a:ext>
                </a:extLst>
              </a:tr>
              <a:tr h="461356">
                <a:tc>
                  <a:txBody>
                    <a:bodyPr/>
                    <a:lstStyle/>
                    <a:p>
                      <a:r>
                        <a:rPr lang="en-US" b="1"/>
                        <a:t>Ý nghĩa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201650"/>
                  </a:ext>
                </a:extLst>
              </a:tr>
            </a:tbl>
          </a:graphicData>
        </a:graphic>
      </p:graphicFrame>
      <p:pic>
        <p:nvPicPr>
          <p:cNvPr id="25" name="Picture 2">
            <a:extLst>
              <a:ext uri="{FF2B5EF4-FFF2-40B4-BE49-F238E27FC236}">
                <a16:creationId xmlns:a16="http://schemas.microsoft.com/office/drawing/2014/main" id="{3DF0629D-31C6-6904-72AC-D88177E3C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166" y="1527061"/>
            <a:ext cx="2899723" cy="19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id="{3F487CD2-09D2-0623-4DCA-10D353B45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23" y="1466984"/>
            <a:ext cx="2986835" cy="20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>
            <a:extLst>
              <a:ext uri="{FF2B5EF4-FFF2-40B4-BE49-F238E27FC236}">
                <a16:creationId xmlns:a16="http://schemas.microsoft.com/office/drawing/2014/main" id="{089E98FB-C8F6-1D00-94AD-EE2AF708E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865" y="1466984"/>
            <a:ext cx="2899723" cy="199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>
            <a:extLst>
              <a:ext uri="{FF2B5EF4-FFF2-40B4-BE49-F238E27FC236}">
                <a16:creationId xmlns:a16="http://schemas.microsoft.com/office/drawing/2014/main" id="{CBCCE9E6-2BAA-246F-D577-1EB3032B3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6547" y="1406907"/>
            <a:ext cx="2986834" cy="205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8963515A-62D2-4330-49AC-BBAC64DBEEF6}"/>
              </a:ext>
            </a:extLst>
          </p:cNvPr>
          <p:cNvSpPr txBox="1"/>
          <p:nvPr/>
        </p:nvSpPr>
        <p:spPr>
          <a:xfrm>
            <a:off x="285052" y="4908153"/>
            <a:ext cx="8389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Tại sao là 4 màu này. Tông màu này đ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ư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ợc sử dụng trong quảng cáo nh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ư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thế nào?</a:t>
            </a:r>
          </a:p>
        </p:txBody>
      </p:sp>
    </p:spTree>
    <p:extLst>
      <p:ext uri="{BB962C8B-B14F-4D97-AF65-F5344CB8AC3E}">
        <p14:creationId xmlns:p14="http://schemas.microsoft.com/office/powerpoint/2010/main" val="1590589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F733D0C5-ED6F-D0A9-BAF5-097FFC3EF2BB}"/>
              </a:ext>
            </a:extLst>
          </p:cNvPr>
          <p:cNvSpPr/>
          <p:nvPr/>
        </p:nvSpPr>
        <p:spPr>
          <a:xfrm>
            <a:off x="682409" y="6418556"/>
            <a:ext cx="11293568" cy="106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vi-VN" sz="2000"/>
              <a:t>1.</a:t>
            </a:r>
            <a:r>
              <a:rPr lang="en-US" sz="2000"/>
              <a:t>1</a:t>
            </a:r>
            <a:r>
              <a:rPr lang="vi-VN" sz="2000"/>
              <a:t> CÁC YẾU TỐ CHÍNH TRONG THIẾT KẾ MỸ THUẬT CÔNG NGHIỆP</a:t>
            </a:r>
            <a:br>
              <a:rPr lang="vi-VN" sz="2000"/>
            </a:br>
            <a:endParaRPr lang="vi-VN" sz="2000"/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401006A5-6B12-4A28-B370-747974149A46}"/>
              </a:ext>
            </a:extLst>
          </p:cNvPr>
          <p:cNvGrpSpPr/>
          <p:nvPr/>
        </p:nvGrpSpPr>
        <p:grpSpPr>
          <a:xfrm>
            <a:off x="300154" y="904610"/>
            <a:ext cx="3389540" cy="435583"/>
            <a:chOff x="457199" y="1101277"/>
            <a:chExt cx="3389540" cy="435583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4F1B5FCE-18A4-4354-93AA-219CEFC309A0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33435BE7-3690-4E5A-902E-79F71F5C6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 Placeholder 18">
                <a:extLst>
                  <a:ext uri="{FF2B5EF4-FFF2-40B4-BE49-F238E27FC236}">
                    <a16:creationId xmlns:a16="http://schemas.microsoft.com/office/drawing/2014/main" id="{2380571F-BD26-4060-878F-5769C7E831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1.1.4 </a:t>
                </a:r>
              </a:p>
            </p:txBody>
          </p:sp>
        </p:grp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1402935A-4F46-470D-A57A-45C1B9506244}"/>
                </a:ext>
              </a:extLst>
            </p:cNvPr>
            <p:cNvSpPr/>
            <p:nvPr/>
          </p:nvSpPr>
          <p:spPr>
            <a:xfrm>
              <a:off x="1059543" y="1101277"/>
              <a:ext cx="12458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1B3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Chất liệu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1B3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aphicFrame>
        <p:nvGraphicFramePr>
          <p:cNvPr id="35" name="Bảng 16">
            <a:extLst>
              <a:ext uri="{FF2B5EF4-FFF2-40B4-BE49-F238E27FC236}">
                <a16:creationId xmlns:a16="http://schemas.microsoft.com/office/drawing/2014/main" id="{AE41DFF9-51BA-BB19-940C-545C0E09E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81460"/>
              </p:ext>
            </p:extLst>
          </p:nvPr>
        </p:nvGraphicFramePr>
        <p:xfrm>
          <a:off x="300154" y="1285896"/>
          <a:ext cx="11582983" cy="5499561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243872">
                  <a:extLst>
                    <a:ext uri="{9D8B030D-6E8A-4147-A177-3AD203B41FA5}">
                      <a16:colId xmlns:a16="http://schemas.microsoft.com/office/drawing/2014/main" val="3685321158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307654110"/>
                    </a:ext>
                  </a:extLst>
                </a:gridCol>
                <a:gridCol w="1881052">
                  <a:extLst>
                    <a:ext uri="{9D8B030D-6E8A-4147-A177-3AD203B41FA5}">
                      <a16:colId xmlns:a16="http://schemas.microsoft.com/office/drawing/2014/main" val="3472004421"/>
                    </a:ext>
                  </a:extLst>
                </a:gridCol>
                <a:gridCol w="1904397">
                  <a:extLst>
                    <a:ext uri="{9D8B030D-6E8A-4147-A177-3AD203B41FA5}">
                      <a16:colId xmlns:a16="http://schemas.microsoft.com/office/drawing/2014/main" val="2513866976"/>
                    </a:ext>
                  </a:extLst>
                </a:gridCol>
                <a:gridCol w="2318962">
                  <a:extLst>
                    <a:ext uri="{9D8B030D-6E8A-4147-A177-3AD203B41FA5}">
                      <a16:colId xmlns:a16="http://schemas.microsoft.com/office/drawing/2014/main" val="2208748361"/>
                    </a:ext>
                  </a:extLst>
                </a:gridCol>
                <a:gridCol w="2797786">
                  <a:extLst>
                    <a:ext uri="{9D8B030D-6E8A-4147-A177-3AD203B41FA5}">
                      <a16:colId xmlns:a16="http://schemas.microsoft.com/office/drawing/2014/main" val="1464438540"/>
                    </a:ext>
                  </a:extLst>
                </a:gridCol>
              </a:tblGrid>
              <a:tr h="266080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ln w="0"/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VESPA GTS SUPER 2019</a:t>
                      </a: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6376082"/>
                  </a:ext>
                </a:extLst>
              </a:tr>
              <a:tr h="150554">
                <a:tc>
                  <a:txBody>
                    <a:bodyPr/>
                    <a:lstStyle/>
                    <a:p>
                      <a:r>
                        <a:rPr lang="en-US"/>
                        <a:t>Bộ phận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Hình ảnh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Chất liệu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Tính chất vật lý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Hiệu ứng bề mặt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4405748"/>
                  </a:ext>
                </a:extLst>
              </a:tr>
              <a:tr h="13730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0502862"/>
                  </a:ext>
                </a:extLst>
              </a:tr>
              <a:tr h="1108953">
                <a:tc>
                  <a:txBody>
                    <a:bodyPr/>
                    <a:lstStyle/>
                    <a:p>
                      <a:r>
                        <a:rPr lang="en-US"/>
                        <a:t>Khe thoát gió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4768336"/>
                  </a:ext>
                </a:extLst>
              </a:tr>
              <a:tr h="554477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209352"/>
                  </a:ext>
                </a:extLst>
              </a:tr>
              <a:tr h="953311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3532789"/>
                  </a:ext>
                </a:extLst>
              </a:tr>
              <a:tr h="77821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>
                    <a:solidFill>
                      <a:schemeClr val="bg1">
                        <a:alpha val="2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608643"/>
                  </a:ext>
                </a:extLst>
              </a:tr>
            </a:tbl>
          </a:graphicData>
        </a:graphic>
      </p:graphicFrame>
      <p:pic>
        <p:nvPicPr>
          <p:cNvPr id="36" name="Hình ảnh 35">
            <a:extLst>
              <a:ext uri="{FF2B5EF4-FFF2-40B4-BE49-F238E27FC236}">
                <a16:creationId xmlns:a16="http://schemas.microsoft.com/office/drawing/2014/main" id="{79F47CB3-CC8E-4995-E74A-3B568617D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634" y="2859836"/>
            <a:ext cx="3824151" cy="2637863"/>
          </a:xfrm>
          <a:prstGeom prst="rect">
            <a:avLst/>
          </a:prstGeom>
        </p:spPr>
      </p:pic>
      <p:pic>
        <p:nvPicPr>
          <p:cNvPr id="37" name="Hình ảnh 36">
            <a:extLst>
              <a:ext uri="{FF2B5EF4-FFF2-40B4-BE49-F238E27FC236}">
                <a16:creationId xmlns:a16="http://schemas.microsoft.com/office/drawing/2014/main" id="{92E39425-E126-27C5-264D-CF451A3CA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437" y="2093003"/>
            <a:ext cx="1320024" cy="1223437"/>
          </a:xfrm>
          <a:prstGeom prst="rect">
            <a:avLst/>
          </a:prstGeom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EDB00F07-948D-06E2-1C9F-D341311F2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20" y="3454710"/>
            <a:ext cx="582702" cy="1026062"/>
          </a:xfrm>
          <a:prstGeom prst="rect">
            <a:avLst/>
          </a:prstGeom>
        </p:spPr>
      </p:pic>
      <p:pic>
        <p:nvPicPr>
          <p:cNvPr id="39" name="Hình ảnh 38">
            <a:extLst>
              <a:ext uri="{FF2B5EF4-FFF2-40B4-BE49-F238E27FC236}">
                <a16:creationId xmlns:a16="http://schemas.microsoft.com/office/drawing/2014/main" id="{73345315-3133-534B-172C-E20A12741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5237" y="5075738"/>
            <a:ext cx="1009018" cy="875040"/>
          </a:xfrm>
          <a:prstGeom prst="rect">
            <a:avLst/>
          </a:prstGeom>
        </p:spPr>
      </p:pic>
      <p:pic>
        <p:nvPicPr>
          <p:cNvPr id="40" name="Hình ảnh 39">
            <a:extLst>
              <a:ext uri="{FF2B5EF4-FFF2-40B4-BE49-F238E27FC236}">
                <a16:creationId xmlns:a16="http://schemas.microsoft.com/office/drawing/2014/main" id="{94571222-DB5B-B1BF-61F7-2D1EBDE3AE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458" y="4524317"/>
            <a:ext cx="1205541" cy="526631"/>
          </a:xfrm>
          <a:prstGeom prst="rect">
            <a:avLst/>
          </a:prstGeom>
        </p:spPr>
      </p:pic>
      <p:pic>
        <p:nvPicPr>
          <p:cNvPr id="41" name="Hình ảnh 40">
            <a:extLst>
              <a:ext uri="{FF2B5EF4-FFF2-40B4-BE49-F238E27FC236}">
                <a16:creationId xmlns:a16="http://schemas.microsoft.com/office/drawing/2014/main" id="{C392E74B-0D45-9D75-D10E-B2CA591B0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5354" y="6058205"/>
            <a:ext cx="1141750" cy="69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830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en-US" sz="2000"/>
              <a:t>1.2. </a:t>
            </a:r>
            <a:r>
              <a:rPr lang="vi-VN" sz="2000"/>
              <a:t>NGUYÊN TẮC BỐ CỤC TRONG TKMTCN</a:t>
            </a:r>
          </a:p>
        </p:txBody>
      </p:sp>
      <p:sp>
        <p:nvSpPr>
          <p:cNvPr id="37" name="Hình chữ nhật 36">
            <a:extLst>
              <a:ext uri="{FF2B5EF4-FFF2-40B4-BE49-F238E27FC236}">
                <a16:creationId xmlns:a16="http://schemas.microsoft.com/office/drawing/2014/main" id="{713BB324-572A-8BE2-2558-E022571AA99A}"/>
              </a:ext>
            </a:extLst>
          </p:cNvPr>
          <p:cNvSpPr/>
          <p:nvPr/>
        </p:nvSpPr>
        <p:spPr>
          <a:xfrm>
            <a:off x="665861" y="1624521"/>
            <a:ext cx="4142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Nguyên tắc Cân bằng – Balance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eorgia,Times,&amp;quot;Times New Roman&amp;quot;,serif"/>
              <a:ea typeface="+mn-ea"/>
              <a:cs typeface="+mn-cs"/>
            </a:endParaRPr>
          </a:p>
        </p:txBody>
      </p:sp>
      <p:sp>
        <p:nvSpPr>
          <p:cNvPr id="40" name="Hình chữ nhật 39">
            <a:extLst>
              <a:ext uri="{FF2B5EF4-FFF2-40B4-BE49-F238E27FC236}">
                <a16:creationId xmlns:a16="http://schemas.microsoft.com/office/drawing/2014/main" id="{31D1F5DC-D7AB-6ACB-C1B7-A21A3D32FAF1}"/>
              </a:ext>
            </a:extLst>
          </p:cNvPr>
          <p:cNvSpPr/>
          <p:nvPr/>
        </p:nvSpPr>
        <p:spPr>
          <a:xfrm>
            <a:off x="665861" y="2975841"/>
            <a:ext cx="4645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Nguyên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tắc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Nhấn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mạnh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– Emphasis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eorgia,Times,&amp;quot;Times New Roman&amp;quot;,serif"/>
              <a:ea typeface="+mn-ea"/>
              <a:cs typeface="+mn-cs"/>
            </a:endParaRPr>
          </a:p>
        </p:txBody>
      </p:sp>
      <p:sp>
        <p:nvSpPr>
          <p:cNvPr id="41" name="Hình chữ nhật 40">
            <a:extLst>
              <a:ext uri="{FF2B5EF4-FFF2-40B4-BE49-F238E27FC236}">
                <a16:creationId xmlns:a16="http://schemas.microsoft.com/office/drawing/2014/main" id="{908E3697-5BBB-AE9A-1B51-A4404EC6D551}"/>
              </a:ext>
            </a:extLst>
          </p:cNvPr>
          <p:cNvSpPr/>
          <p:nvPr/>
        </p:nvSpPr>
        <p:spPr>
          <a:xfrm>
            <a:off x="665861" y="2530839"/>
            <a:ext cx="3972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Nguyên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tắc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Đồng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nhất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– Unity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eorgia,Times,&amp;quot;Times New Roman&amp;quot;,serif"/>
              <a:ea typeface="+mn-ea"/>
              <a:cs typeface="+mn-cs"/>
            </a:endParaRPr>
          </a:p>
        </p:txBody>
      </p:sp>
      <p:sp>
        <p:nvSpPr>
          <p:cNvPr id="42" name="Hình chữ nhật 41">
            <a:extLst>
              <a:ext uri="{FF2B5EF4-FFF2-40B4-BE49-F238E27FC236}">
                <a16:creationId xmlns:a16="http://schemas.microsoft.com/office/drawing/2014/main" id="{7FDF2FF0-0BE6-77A1-735A-AD8A8880F6C1}"/>
              </a:ext>
            </a:extLst>
          </p:cNvPr>
          <p:cNvSpPr/>
          <p:nvPr/>
        </p:nvSpPr>
        <p:spPr>
          <a:xfrm>
            <a:off x="665861" y="2073186"/>
            <a:ext cx="4272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Nguyên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tắc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Nhịp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điệu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,Times,&amp;quot;Times New Roman&amp;quot;,serif"/>
                <a:ea typeface="+mn-ea"/>
                <a:cs typeface="+mn-cs"/>
              </a:rPr>
              <a:t> –  Rhythm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Georgia,Times,&amp;quot;Times New Roman&amp;quot;,serif"/>
              <a:ea typeface="+mn-ea"/>
              <a:cs typeface="+mn-cs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EFBE3373-76D3-D805-FB54-6AB55A00A3FA}"/>
              </a:ext>
            </a:extLst>
          </p:cNvPr>
          <p:cNvSpPr txBox="1"/>
          <p:nvPr/>
        </p:nvSpPr>
        <p:spPr>
          <a:xfrm>
            <a:off x="185737" y="4406539"/>
            <a:ext cx="118205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>
                <a:latin typeface="Calibri" panose="020F0502020204030204" pitchFamily="34" charset="0"/>
                <a:cs typeface="Calibri" panose="020F0502020204030204" pitchFamily="34" charset="0"/>
              </a:rPr>
              <a:t>Phân tích </a:t>
            </a:r>
            <a:r>
              <a:rPr lang="vi-VN" i="1">
                <a:latin typeface="Calibri" panose="020F0502020204030204" pitchFamily="34" charset="0"/>
                <a:cs typeface="Calibri" panose="020F0502020204030204" pitchFamily="34" charset="0"/>
              </a:rPr>
              <a:t>các nguyên tắc bố cục:</a:t>
            </a:r>
            <a:r>
              <a:rPr lang="en-US" i="1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vi-VN" i="1">
                <a:latin typeface="Calibri" panose="020F0502020204030204" pitchFamily="34" charset="0"/>
                <a:cs typeface="Calibri" panose="020F0502020204030204" pitchFamily="34" charset="0"/>
              </a:rPr>
              <a:t>đối chiếu từng nguyên tắc với 4 yếu tố qua mọi góc độ của sản phẩm (trước </a:t>
            </a:r>
            <a:r>
              <a:rPr lang="en-US" i="1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vi-VN" i="1"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i="1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vi-VN" i="1">
                <a:latin typeface="Calibri" panose="020F0502020204030204" pitchFamily="34" charset="0"/>
                <a:cs typeface="Calibri" panose="020F0502020204030204" pitchFamily="34" charset="0"/>
              </a:rPr>
              <a:t> nghiêng)</a:t>
            </a:r>
            <a:r>
              <a:rPr lang="en-US" i="1">
                <a:latin typeface="Calibri" panose="020F0502020204030204" pitchFamily="34" charset="0"/>
                <a:cs typeface="Calibri" panose="020F0502020204030204" pitchFamily="34" charset="0"/>
              </a:rPr>
              <a:t>. V</a:t>
            </a:r>
            <a:r>
              <a:rPr lang="vi-VN" i="1">
                <a:latin typeface="Calibri" panose="020F0502020204030204" pitchFamily="34" charset="0"/>
                <a:cs typeface="Calibri" panose="020F0502020204030204" pitchFamily="34" charset="0"/>
              </a:rPr>
              <a:t>í dụ: nguyên tắc đồng nhất về đường nét, đồng nhất vê hình dáng, đồng nhất màu sắc, đồng nhất chất liệu. </a:t>
            </a:r>
            <a:endParaRPr lang="en-US" i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73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en-US" sz="2000"/>
              <a:t>1.2. </a:t>
            </a:r>
            <a:r>
              <a:rPr lang="vi-VN" sz="2000"/>
              <a:t>NGUYÊN TẮC BỐ CỤC TRONG TKMTCN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1BDB320-6EEB-1AD7-34EB-6AA8D070A6C1}"/>
              </a:ext>
            </a:extLst>
          </p:cNvPr>
          <p:cNvSpPr txBox="1"/>
          <p:nvPr/>
        </p:nvSpPr>
        <p:spPr>
          <a:xfrm>
            <a:off x="6656972" y="1099958"/>
            <a:ext cx="5535028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VESPA GTS SUPER 2019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8">
            <a:extLst>
              <a:ext uri="{FF2B5EF4-FFF2-40B4-BE49-F238E27FC236}">
                <a16:creationId xmlns:a16="http://schemas.microsoft.com/office/drawing/2014/main" id="{C92232A2-42FD-A3DF-A23A-566EF552E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75" y="1557668"/>
            <a:ext cx="6271661" cy="432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4B25ED29-B192-023B-5333-978DFD57AD6A}"/>
              </a:ext>
            </a:extLst>
          </p:cNvPr>
          <p:cNvSpPr txBox="1"/>
          <p:nvPr/>
        </p:nvSpPr>
        <p:spPr>
          <a:xfrm>
            <a:off x="6903678" y="5441823"/>
            <a:ext cx="3889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Khi lái xe, ng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ư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ời lái có cảm giác cân bằng, an toàn tin t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ư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ởng khi đi xe</a:t>
            </a:r>
          </a:p>
        </p:txBody>
      </p:sp>
      <p:pic>
        <p:nvPicPr>
          <p:cNvPr id="17" name="Hình ảnh 16">
            <a:extLst>
              <a:ext uri="{FF2B5EF4-FFF2-40B4-BE49-F238E27FC236}">
                <a16:creationId xmlns:a16="http://schemas.microsoft.com/office/drawing/2014/main" id="{5AC29D4C-1482-CDC7-FED2-ED93258B9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018" y="1871332"/>
            <a:ext cx="5146675" cy="3429000"/>
          </a:xfrm>
          <a:prstGeom prst="rect">
            <a:avLst/>
          </a:prstGeom>
        </p:spPr>
      </p:pic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3FDC25A9-8F39-CE49-7A50-A6ACEC00F866}"/>
              </a:ext>
            </a:extLst>
          </p:cNvPr>
          <p:cNvSpPr txBox="1"/>
          <p:nvPr/>
        </p:nvSpPr>
        <p:spPr>
          <a:xfrm>
            <a:off x="2384779" y="6011949"/>
            <a:ext cx="60989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Cân bằng đối xứng</a:t>
            </a:r>
          </a:p>
        </p:txBody>
      </p:sp>
      <p:cxnSp>
        <p:nvCxnSpPr>
          <p:cNvPr id="27" name="Đường nối Thẳng 26">
            <a:extLst>
              <a:ext uri="{FF2B5EF4-FFF2-40B4-BE49-F238E27FC236}">
                <a16:creationId xmlns:a16="http://schemas.microsoft.com/office/drawing/2014/main" id="{7CD204D3-223B-FE1E-ED8C-D7EE225CCAF3}"/>
              </a:ext>
            </a:extLst>
          </p:cNvPr>
          <p:cNvCxnSpPr>
            <a:cxnSpLocks/>
          </p:cNvCxnSpPr>
          <p:nvPr/>
        </p:nvCxnSpPr>
        <p:spPr>
          <a:xfrm>
            <a:off x="3395559" y="1766656"/>
            <a:ext cx="0" cy="432149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AEDDB704-1D7B-A019-63BF-67D311FAACD7}"/>
              </a:ext>
            </a:extLst>
          </p:cNvPr>
          <p:cNvGrpSpPr/>
          <p:nvPr/>
        </p:nvGrpSpPr>
        <p:grpSpPr>
          <a:xfrm>
            <a:off x="457199" y="1101277"/>
            <a:ext cx="4570803" cy="435583"/>
            <a:chOff x="457199" y="1101277"/>
            <a:chExt cx="4570803" cy="435583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A7FD3B7D-AF1B-B62C-D0D3-57E687173B8A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F1864E6D-256C-1B55-5500-5F62C11192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 Placeholder 18">
                <a:extLst>
                  <a:ext uri="{FF2B5EF4-FFF2-40B4-BE49-F238E27FC236}">
                    <a16:creationId xmlns:a16="http://schemas.microsoft.com/office/drawing/2014/main" id="{B7358F11-21F0-4502-ED5F-C9EF73907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1.2.1 </a:t>
                </a:r>
              </a:p>
            </p:txBody>
          </p:sp>
        </p:grpSp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3D25B54F-D1CB-9659-F31A-4FCCBD1CDE05}"/>
                </a:ext>
              </a:extLst>
            </p:cNvPr>
            <p:cNvSpPr/>
            <p:nvPr/>
          </p:nvSpPr>
          <p:spPr>
            <a:xfrm>
              <a:off x="1059543" y="1101277"/>
              <a:ext cx="396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1B3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Nguyên tắc Cân bằng – Balance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88543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en-US" sz="2000"/>
              <a:t>1.2. </a:t>
            </a:r>
            <a:r>
              <a:rPr lang="vi-VN" sz="2000"/>
              <a:t>NGUYÊN TẮC BỐ CỤC TRONG TKMTCN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1BDB320-6EEB-1AD7-34EB-6AA8D070A6C1}"/>
              </a:ext>
            </a:extLst>
          </p:cNvPr>
          <p:cNvSpPr txBox="1"/>
          <p:nvPr/>
        </p:nvSpPr>
        <p:spPr>
          <a:xfrm>
            <a:off x="6656972" y="1099958"/>
            <a:ext cx="5535028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VESPA GTS SUPER 2019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AEDDB704-1D7B-A019-63BF-67D311FAACD7}"/>
              </a:ext>
            </a:extLst>
          </p:cNvPr>
          <p:cNvGrpSpPr/>
          <p:nvPr/>
        </p:nvGrpSpPr>
        <p:grpSpPr>
          <a:xfrm>
            <a:off x="457199" y="1101277"/>
            <a:ext cx="4711161" cy="435583"/>
            <a:chOff x="457199" y="1101277"/>
            <a:chExt cx="4711161" cy="435583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A7FD3B7D-AF1B-B62C-D0D3-57E687173B8A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F1864E6D-256C-1B55-5500-5F62C11192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 Placeholder 18">
                <a:extLst>
                  <a:ext uri="{FF2B5EF4-FFF2-40B4-BE49-F238E27FC236}">
                    <a16:creationId xmlns:a16="http://schemas.microsoft.com/office/drawing/2014/main" id="{B7358F11-21F0-4502-ED5F-C9EF73907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1.2.2 </a:t>
                </a:r>
              </a:p>
            </p:txBody>
          </p:sp>
        </p:grpSp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3D25B54F-D1CB-9659-F31A-4FCCBD1CDE05}"/>
                </a:ext>
              </a:extLst>
            </p:cNvPr>
            <p:cNvSpPr/>
            <p:nvPr/>
          </p:nvSpPr>
          <p:spPr>
            <a:xfrm>
              <a:off x="1059543" y="1101277"/>
              <a:ext cx="41088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1B3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Nguyên tắc Nhịp điệu –  Rhythm</a:t>
              </a:r>
            </a:p>
          </p:txBody>
        </p:sp>
      </p:grpSp>
      <p:grpSp>
        <p:nvGrpSpPr>
          <p:cNvPr id="2" name="Nhóm 1">
            <a:extLst>
              <a:ext uri="{FF2B5EF4-FFF2-40B4-BE49-F238E27FC236}">
                <a16:creationId xmlns:a16="http://schemas.microsoft.com/office/drawing/2014/main" id="{00627262-531E-6369-CB29-CCF27676A6C4}"/>
              </a:ext>
            </a:extLst>
          </p:cNvPr>
          <p:cNvGrpSpPr/>
          <p:nvPr/>
        </p:nvGrpSpPr>
        <p:grpSpPr>
          <a:xfrm>
            <a:off x="922819" y="1654046"/>
            <a:ext cx="10407495" cy="4617371"/>
            <a:chOff x="662959" y="1101720"/>
            <a:chExt cx="11372287" cy="5045409"/>
          </a:xfrm>
        </p:grpSpPr>
        <p:pic>
          <p:nvPicPr>
            <p:cNvPr id="18" name="Hình ảnh 17">
              <a:extLst>
                <a:ext uri="{FF2B5EF4-FFF2-40B4-BE49-F238E27FC236}">
                  <a16:creationId xmlns:a16="http://schemas.microsoft.com/office/drawing/2014/main" id="{BBA9A870-74B0-BC8A-36C0-2DC27B8431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959" y="3741506"/>
              <a:ext cx="4205468" cy="2111145"/>
            </a:xfrm>
            <a:prstGeom prst="rect">
              <a:avLst/>
            </a:prstGeom>
          </p:spPr>
        </p:pic>
        <p:pic>
          <p:nvPicPr>
            <p:cNvPr id="19" name="Hình ảnh 18">
              <a:extLst>
                <a:ext uri="{FF2B5EF4-FFF2-40B4-BE49-F238E27FC236}">
                  <a16:creationId xmlns:a16="http://schemas.microsoft.com/office/drawing/2014/main" id="{2B8B34A3-9560-AF9D-2EF0-5A6426B764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3460" b="1"/>
            <a:stretch/>
          </p:blipFill>
          <p:spPr>
            <a:xfrm>
              <a:off x="2975003" y="1574770"/>
              <a:ext cx="1963088" cy="2111146"/>
            </a:xfrm>
            <a:prstGeom prst="rect">
              <a:avLst/>
            </a:prstGeom>
          </p:spPr>
        </p:pic>
        <p:pic>
          <p:nvPicPr>
            <p:cNvPr id="20" name="Hình ảnh 19">
              <a:extLst>
                <a:ext uri="{FF2B5EF4-FFF2-40B4-BE49-F238E27FC236}">
                  <a16:creationId xmlns:a16="http://schemas.microsoft.com/office/drawing/2014/main" id="{D40EE102-B5FD-3C04-54C1-38094DE5B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959" y="2040035"/>
              <a:ext cx="2162175" cy="1514475"/>
            </a:xfrm>
            <a:prstGeom prst="rect">
              <a:avLst/>
            </a:prstGeom>
          </p:spPr>
        </p:pic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AC1B4CB4-3266-E427-9DEE-33E2BC410E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544"/>
            <a:stretch/>
          </p:blipFill>
          <p:spPr bwMode="auto">
            <a:xfrm>
              <a:off x="5217504" y="1101720"/>
              <a:ext cx="6817742" cy="5045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BF357042-9117-5517-F513-6E6E3E4D7C7A}"/>
                </a:ext>
              </a:extLst>
            </p:cNvPr>
            <p:cNvSpPr/>
            <p:nvPr/>
          </p:nvSpPr>
          <p:spPr>
            <a:xfrm>
              <a:off x="9845435" y="4120158"/>
              <a:ext cx="793996" cy="804368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Hình Bầu dục 29">
              <a:extLst>
                <a:ext uri="{FF2B5EF4-FFF2-40B4-BE49-F238E27FC236}">
                  <a16:creationId xmlns:a16="http://schemas.microsoft.com/office/drawing/2014/main" id="{8041BDFA-6C1A-9EE0-E234-5FF221CAF9D1}"/>
                </a:ext>
              </a:extLst>
            </p:cNvPr>
            <p:cNvSpPr/>
            <p:nvPr/>
          </p:nvSpPr>
          <p:spPr>
            <a:xfrm>
              <a:off x="6074228" y="3893906"/>
              <a:ext cx="2124891" cy="804368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Hình Bầu dục 30">
              <a:extLst>
                <a:ext uri="{FF2B5EF4-FFF2-40B4-BE49-F238E27FC236}">
                  <a16:creationId xmlns:a16="http://schemas.microsoft.com/office/drawing/2014/main" id="{EA843039-0F30-2C63-4CC1-112A7F97C3EC}"/>
                </a:ext>
              </a:extLst>
            </p:cNvPr>
            <p:cNvSpPr/>
            <p:nvPr/>
          </p:nvSpPr>
          <p:spPr>
            <a:xfrm>
              <a:off x="6453050" y="5120640"/>
              <a:ext cx="452847" cy="418011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Hình Bầu dục 31">
              <a:extLst>
                <a:ext uri="{FF2B5EF4-FFF2-40B4-BE49-F238E27FC236}">
                  <a16:creationId xmlns:a16="http://schemas.microsoft.com/office/drawing/2014/main" id="{146C4A60-D7B7-3A3E-80AA-651A91567C63}"/>
                </a:ext>
              </a:extLst>
            </p:cNvPr>
            <p:cNvSpPr/>
            <p:nvPr/>
          </p:nvSpPr>
          <p:spPr>
            <a:xfrm>
              <a:off x="10751142" y="5120639"/>
              <a:ext cx="452847" cy="418011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083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en-US" sz="2000"/>
              <a:t>1.2. </a:t>
            </a:r>
            <a:r>
              <a:rPr lang="vi-VN" sz="2000"/>
              <a:t>NGUYÊN TẮC BỐ CỤC TRONG TKMTCN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1BDB320-6EEB-1AD7-34EB-6AA8D070A6C1}"/>
              </a:ext>
            </a:extLst>
          </p:cNvPr>
          <p:cNvSpPr txBox="1"/>
          <p:nvPr/>
        </p:nvSpPr>
        <p:spPr>
          <a:xfrm>
            <a:off x="6656972" y="1099958"/>
            <a:ext cx="5535028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VESPA GTS SUPER 2019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AEDDB704-1D7B-A019-63BF-67D311FAACD7}"/>
              </a:ext>
            </a:extLst>
          </p:cNvPr>
          <p:cNvGrpSpPr/>
          <p:nvPr/>
        </p:nvGrpSpPr>
        <p:grpSpPr>
          <a:xfrm>
            <a:off x="457199" y="1101277"/>
            <a:ext cx="5028556" cy="435583"/>
            <a:chOff x="457199" y="1101277"/>
            <a:chExt cx="5028556" cy="435583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A7FD3B7D-AF1B-B62C-D0D3-57E687173B8A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F1864E6D-256C-1B55-5500-5F62C11192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 Placeholder 18">
                <a:extLst>
                  <a:ext uri="{FF2B5EF4-FFF2-40B4-BE49-F238E27FC236}">
                    <a16:creationId xmlns:a16="http://schemas.microsoft.com/office/drawing/2014/main" id="{B7358F11-21F0-4502-ED5F-C9EF73907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1.2.3 </a:t>
                </a:r>
              </a:p>
            </p:txBody>
          </p:sp>
        </p:grpSp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3D25B54F-D1CB-9659-F31A-4FCCBD1CDE05}"/>
                </a:ext>
              </a:extLst>
            </p:cNvPr>
            <p:cNvSpPr/>
            <p:nvPr/>
          </p:nvSpPr>
          <p:spPr>
            <a:xfrm>
              <a:off x="1059543" y="1101277"/>
              <a:ext cx="44262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1B3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Nguyên tắc Nhấn mạnh – Emphasis</a:t>
              </a:r>
            </a:p>
          </p:txBody>
        </p:sp>
      </p:grpSp>
      <p:sp>
        <p:nvSpPr>
          <p:cNvPr id="23" name="Hộp Văn bản 22">
            <a:extLst>
              <a:ext uri="{FF2B5EF4-FFF2-40B4-BE49-F238E27FC236}">
                <a16:creationId xmlns:a16="http://schemas.microsoft.com/office/drawing/2014/main" id="{55486569-5043-B032-4967-05BB919F2F8E}"/>
              </a:ext>
            </a:extLst>
          </p:cNvPr>
          <p:cNvSpPr txBox="1"/>
          <p:nvPr/>
        </p:nvSpPr>
        <p:spPr>
          <a:xfrm>
            <a:off x="338736" y="1664009"/>
            <a:ext cx="4437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Đèn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xe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Đằng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tr</a:t>
            </a:r>
            <a:r>
              <a:rPr kumimoji="0" lang="vi-V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ư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ớc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–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đằng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sau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đều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có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điểm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nhấn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đèn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chính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và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2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đèn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phụ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mỗi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mặt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.</a:t>
            </a:r>
          </a:p>
        </p:txBody>
      </p: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65D76492-3B19-F8E6-F308-A7609D5C8B40}"/>
              </a:ext>
            </a:extLst>
          </p:cNvPr>
          <p:cNvSpPr/>
          <p:nvPr/>
        </p:nvSpPr>
        <p:spPr>
          <a:xfrm>
            <a:off x="384102" y="3686467"/>
            <a:ext cx="4391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</a:t>
            </a:r>
            <a:r>
              <a:rPr kumimoji="0" lang="vi-V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ư</a:t>
            </a: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ơng chiếu hậu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ình dáng quả xoài độc đáo.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Gương chiếu hậu của dòng xe này giúp giảm lực cản giáo và ổn định xe ở tốc độ cao.</a:t>
            </a:r>
            <a:endParaRPr kumimoji="0" lang="en-US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33" name="Hộp Văn bản 32">
            <a:extLst>
              <a:ext uri="{FF2B5EF4-FFF2-40B4-BE49-F238E27FC236}">
                <a16:creationId xmlns:a16="http://schemas.microsoft.com/office/drawing/2014/main" id="{95A476FC-5A65-8B00-D369-DBF95AE3C7C6}"/>
              </a:ext>
            </a:extLst>
          </p:cNvPr>
          <p:cNvSpPr txBox="1"/>
          <p:nvPr/>
        </p:nvSpPr>
        <p:spPr>
          <a:xfrm>
            <a:off x="384102" y="4878155"/>
            <a:ext cx="4327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Tiếng nổ xe</a:t>
            </a: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Âm thanh đó rất riêng, không thể lẫn với bất cứ loại xe nào khác. Tiếng nổ của Vespa gợi đến sự tự do, lãng mạn. </a:t>
            </a:r>
          </a:p>
        </p:txBody>
      </p:sp>
      <p:sp>
        <p:nvSpPr>
          <p:cNvPr id="34" name="Hình chữ nhật 33">
            <a:extLst>
              <a:ext uri="{FF2B5EF4-FFF2-40B4-BE49-F238E27FC236}">
                <a16:creationId xmlns:a16="http://schemas.microsoft.com/office/drawing/2014/main" id="{09678A75-E9D6-2331-436D-E8DFAD065FF3}"/>
              </a:ext>
            </a:extLst>
          </p:cNvPr>
          <p:cNvSpPr/>
          <p:nvPr/>
        </p:nvSpPr>
        <p:spPr>
          <a:xfrm>
            <a:off x="408406" y="2508739"/>
            <a:ext cx="43916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Mảng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khối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tr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ư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ớc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xe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điểm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nhấn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nhịp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3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vạch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đỏ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đã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“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bao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quát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”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2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đèn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tạo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xu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hướng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vươn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xa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hướng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.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5" name="Hình ảnh 34">
            <a:extLst>
              <a:ext uri="{FF2B5EF4-FFF2-40B4-BE49-F238E27FC236}">
                <a16:creationId xmlns:a16="http://schemas.microsoft.com/office/drawing/2014/main" id="{15A651CA-81C5-94FA-649E-7AE38C5F4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337" y="1536860"/>
            <a:ext cx="3454876" cy="2305050"/>
          </a:xfrm>
          <a:prstGeom prst="rect">
            <a:avLst/>
          </a:prstGeom>
        </p:spPr>
      </p:pic>
      <p:pic>
        <p:nvPicPr>
          <p:cNvPr id="36" name="Hình ảnh 35">
            <a:extLst>
              <a:ext uri="{FF2B5EF4-FFF2-40B4-BE49-F238E27FC236}">
                <a16:creationId xmlns:a16="http://schemas.microsoft.com/office/drawing/2014/main" id="{12031ABC-52D1-4D80-F7A0-09A970097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948" y="1536860"/>
            <a:ext cx="3454875" cy="2305050"/>
          </a:xfrm>
          <a:prstGeom prst="rect">
            <a:avLst/>
          </a:prstGeom>
        </p:spPr>
      </p:pic>
      <p:pic>
        <p:nvPicPr>
          <p:cNvPr id="37" name="Hình ảnh 36">
            <a:extLst>
              <a:ext uri="{FF2B5EF4-FFF2-40B4-BE49-F238E27FC236}">
                <a16:creationId xmlns:a16="http://schemas.microsoft.com/office/drawing/2014/main" id="{2EB910DB-4C89-0494-581F-C9228E06D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948" y="3913309"/>
            <a:ext cx="3454876" cy="2305050"/>
          </a:xfrm>
          <a:prstGeom prst="rect">
            <a:avLst/>
          </a:prstGeom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33408AFF-42BC-5A78-206D-C271670E4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5244" y="3913309"/>
            <a:ext cx="3073400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386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729B7C48-452F-4250-AC0C-389A8CBE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en-US" sz="2000"/>
              <a:t>HƯỚNG DẪN BÀI TẬP THIẾT KẾ MỸ THUẬT CÔNG NGHIỆP</a:t>
            </a:r>
            <a:endParaRPr lang="en-US" sz="2000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D3298A35-D875-4425-A225-82C5649EBE4F}"/>
              </a:ext>
            </a:extLst>
          </p:cNvPr>
          <p:cNvSpPr txBox="1"/>
          <p:nvPr/>
        </p:nvSpPr>
        <p:spPr>
          <a:xfrm>
            <a:off x="426720" y="1837508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LINK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THAM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KHẢO</a:t>
            </a:r>
          </a:p>
        </p:txBody>
      </p:sp>
      <p:sp>
        <p:nvSpPr>
          <p:cNvPr id="6" name="Hình chữ nhật 5">
            <a:extLst>
              <a:ext uri="{FF2B5EF4-FFF2-40B4-BE49-F238E27FC236}">
                <a16:creationId xmlns:a16="http://schemas.microsoft.com/office/drawing/2014/main" id="{66897A1A-6573-45CC-9CDC-C5CED0DB09C6}"/>
              </a:ext>
            </a:extLst>
          </p:cNvPr>
          <p:cNvSpPr/>
          <p:nvPr/>
        </p:nvSpPr>
        <p:spPr>
          <a:xfrm>
            <a:off x="740227" y="2486297"/>
            <a:ext cx="9858103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  <a:hlinkClick r:id="rId2"/>
              </a:rPr>
              <a:t>https://www.sites.google.com/site/nguyendson/collection-suu-tam/ki-nang-nghien-cuu/ki-nang-trinh-bay-cach-soan-powerpoint-slide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3"/>
              </a:rPr>
              <a:t>http://itplus-academy.edu.vn/8-nguyen-tac-thiet-ke-slide-2526.html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4"/>
              </a:rPr>
              <a:t>https://business.tutsplus.com/vi/articles/37-effective-powerpoint-presentation-tips--cms-25421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5"/>
              </a:rPr>
              <a:t>https://www.slideegg.com/ppt-design-ideas-8473?fbclid=IwAR3YvacWcTZHHsf1jWDntijicE8muqXIBGfvioG-xi86yskS__2Yza91xYE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/>
              </a:rPr>
              <a:t>https://www.uplevo.com/blog/tools/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hlinkClick r:id="rId6"/>
              </a:rPr>
              <a:t>mau-slide-powerpoint-dep-mien-phi/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DF514AC-84AD-4CCC-B238-39D8FD0BB405}"/>
              </a:ext>
            </a:extLst>
          </p:cNvPr>
          <p:cNvSpPr txBox="1"/>
          <p:nvPr/>
        </p:nvSpPr>
        <p:spPr>
          <a:xfrm>
            <a:off x="426719" y="1188719"/>
            <a:ext cx="109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TỪ KHÓA TÌM KIẾM: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Power point Layout, Power point Template, Animation PPT, Graphic design PPT…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FA978AFB-0733-4428-A907-9EC488F5EF13}"/>
              </a:ext>
            </a:extLst>
          </p:cNvPr>
          <p:cNvSpPr txBox="1"/>
          <p:nvPr/>
        </p:nvSpPr>
        <p:spPr>
          <a:xfrm>
            <a:off x="426720" y="5104856"/>
            <a:ext cx="2198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Trang web thiết kế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96E585B1-554A-4383-AE8F-63FEDDF528E7}"/>
              </a:ext>
            </a:extLst>
          </p:cNvPr>
          <p:cNvSpPr/>
          <p:nvPr/>
        </p:nvSpPr>
        <p:spPr>
          <a:xfrm>
            <a:off x="740227" y="5568979"/>
            <a:ext cx="98581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https://www.canva.com/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71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en-US" sz="2000"/>
              <a:t>1.2. </a:t>
            </a:r>
            <a:r>
              <a:rPr lang="vi-VN" sz="2000"/>
              <a:t>NGUYÊN TẮC BỐ CỤC TRONG TKMTCN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31BDB320-6EEB-1AD7-34EB-6AA8D070A6C1}"/>
              </a:ext>
            </a:extLst>
          </p:cNvPr>
          <p:cNvSpPr txBox="1"/>
          <p:nvPr/>
        </p:nvSpPr>
        <p:spPr>
          <a:xfrm>
            <a:off x="6656972" y="931276"/>
            <a:ext cx="5535028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 w="0"/>
                <a:solidFill>
                  <a:prstClr val="white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VESPA GTS SUPER 2019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Nhóm 13">
            <a:extLst>
              <a:ext uri="{FF2B5EF4-FFF2-40B4-BE49-F238E27FC236}">
                <a16:creationId xmlns:a16="http://schemas.microsoft.com/office/drawing/2014/main" id="{AEDDB704-1D7B-A019-63BF-67D311FAACD7}"/>
              </a:ext>
            </a:extLst>
          </p:cNvPr>
          <p:cNvGrpSpPr/>
          <p:nvPr/>
        </p:nvGrpSpPr>
        <p:grpSpPr>
          <a:xfrm>
            <a:off x="457199" y="932595"/>
            <a:ext cx="4435445" cy="435583"/>
            <a:chOff x="457199" y="1101277"/>
            <a:chExt cx="4435445" cy="435583"/>
          </a:xfrm>
        </p:grpSpPr>
        <p:grpSp>
          <p:nvGrpSpPr>
            <p:cNvPr id="24" name="Group 5">
              <a:extLst>
                <a:ext uri="{FF2B5EF4-FFF2-40B4-BE49-F238E27FC236}">
                  <a16:creationId xmlns:a16="http://schemas.microsoft.com/office/drawing/2014/main" id="{A7FD3B7D-AF1B-B62C-D0D3-57E687173B8A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F1864E6D-256C-1B55-5500-5F62C11192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9" name="Text Placeholder 18">
                <a:extLst>
                  <a:ext uri="{FF2B5EF4-FFF2-40B4-BE49-F238E27FC236}">
                    <a16:creationId xmlns:a16="http://schemas.microsoft.com/office/drawing/2014/main" id="{B7358F11-21F0-4502-ED5F-C9EF73907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1.2.4 </a:t>
                </a:r>
              </a:p>
            </p:txBody>
          </p:sp>
        </p:grpSp>
        <p:sp>
          <p:nvSpPr>
            <p:cNvPr id="25" name="Hình chữ nhật 24">
              <a:extLst>
                <a:ext uri="{FF2B5EF4-FFF2-40B4-BE49-F238E27FC236}">
                  <a16:creationId xmlns:a16="http://schemas.microsoft.com/office/drawing/2014/main" id="{3D25B54F-D1CB-9659-F31A-4FCCBD1CDE05}"/>
                </a:ext>
              </a:extLst>
            </p:cNvPr>
            <p:cNvSpPr/>
            <p:nvPr/>
          </p:nvSpPr>
          <p:spPr>
            <a:xfrm>
              <a:off x="1059543" y="1101277"/>
              <a:ext cx="383310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1B3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Nguyên tắc Đồng nhất – Unity</a:t>
              </a:r>
            </a:p>
          </p:txBody>
        </p:sp>
      </p:grp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8EF94065-F931-C32A-CBE5-52830C6CF704}"/>
              </a:ext>
            </a:extLst>
          </p:cNvPr>
          <p:cNvSpPr txBox="1"/>
          <p:nvPr/>
        </p:nvSpPr>
        <p:spPr>
          <a:xfrm>
            <a:off x="563368" y="1368178"/>
            <a:ext cx="153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Chất liệu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Hình dạng</a:t>
            </a: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4DE2DBE1-6726-0073-6486-D5A41F14A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5" r="12020" b="12047"/>
          <a:stretch/>
        </p:blipFill>
        <p:spPr>
          <a:xfrm>
            <a:off x="2830980" y="1422483"/>
            <a:ext cx="1744470" cy="1318291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8363F471-4E1B-A030-31EE-30B661467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017"/>
          <a:stretch/>
        </p:blipFill>
        <p:spPr>
          <a:xfrm>
            <a:off x="4682902" y="1422483"/>
            <a:ext cx="2298168" cy="1318291"/>
          </a:xfrm>
          <a:prstGeom prst="rect">
            <a:avLst/>
          </a:prstGeom>
        </p:spPr>
      </p:pic>
      <p:pic>
        <p:nvPicPr>
          <p:cNvPr id="20" name="Hình ảnh 19">
            <a:extLst>
              <a:ext uri="{FF2B5EF4-FFF2-40B4-BE49-F238E27FC236}">
                <a16:creationId xmlns:a16="http://schemas.microsoft.com/office/drawing/2014/main" id="{9FC165B6-FD39-AF88-5A3C-65F5AD1A4F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64" t="6168" b="23649"/>
          <a:stretch/>
        </p:blipFill>
        <p:spPr>
          <a:xfrm>
            <a:off x="7088522" y="1422483"/>
            <a:ext cx="2417041" cy="1332411"/>
          </a:xfrm>
          <a:prstGeom prst="rect">
            <a:avLst/>
          </a:prstGeom>
        </p:spPr>
      </p:pic>
      <p:grpSp>
        <p:nvGrpSpPr>
          <p:cNvPr id="21" name="Nhóm 20">
            <a:extLst>
              <a:ext uri="{FF2B5EF4-FFF2-40B4-BE49-F238E27FC236}">
                <a16:creationId xmlns:a16="http://schemas.microsoft.com/office/drawing/2014/main" id="{3B6BBCD8-CC00-8CD4-E841-A61AFB9E24A9}"/>
              </a:ext>
            </a:extLst>
          </p:cNvPr>
          <p:cNvGrpSpPr/>
          <p:nvPr/>
        </p:nvGrpSpPr>
        <p:grpSpPr>
          <a:xfrm>
            <a:off x="457199" y="2965582"/>
            <a:ext cx="4228658" cy="435583"/>
            <a:chOff x="457199" y="1101277"/>
            <a:chExt cx="4228658" cy="435583"/>
          </a:xfrm>
        </p:grpSpPr>
        <p:grpSp>
          <p:nvGrpSpPr>
            <p:cNvPr id="22" name="Group 5">
              <a:extLst>
                <a:ext uri="{FF2B5EF4-FFF2-40B4-BE49-F238E27FC236}">
                  <a16:creationId xmlns:a16="http://schemas.microsoft.com/office/drawing/2014/main" id="{5C0DA6C1-CAB9-3C97-7215-FBB5A6D761C4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31" name="Text Placeholder 2">
                <a:extLst>
                  <a:ext uri="{FF2B5EF4-FFF2-40B4-BE49-F238E27FC236}">
                    <a16:creationId xmlns:a16="http://schemas.microsoft.com/office/drawing/2014/main" id="{BF66A02E-09B3-4BDD-905F-0BE1845C21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2" name="Text Placeholder 18">
                <a:extLst>
                  <a:ext uri="{FF2B5EF4-FFF2-40B4-BE49-F238E27FC236}">
                    <a16:creationId xmlns:a16="http://schemas.microsoft.com/office/drawing/2014/main" id="{32F86F12-0997-B467-E012-DB6F006ED7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1.2.5 </a:t>
                </a:r>
              </a:p>
            </p:txBody>
          </p:sp>
        </p:grpSp>
        <p:sp>
          <p:nvSpPr>
            <p:cNvPr id="30" name="Hình chữ nhật 29">
              <a:extLst>
                <a:ext uri="{FF2B5EF4-FFF2-40B4-BE49-F238E27FC236}">
                  <a16:creationId xmlns:a16="http://schemas.microsoft.com/office/drawing/2014/main" id="{99178D84-3C69-6DD4-8CFC-30D656201268}"/>
                </a:ext>
              </a:extLst>
            </p:cNvPr>
            <p:cNvSpPr/>
            <p:nvPr/>
          </p:nvSpPr>
          <p:spPr>
            <a:xfrm>
              <a:off x="1059543" y="1101277"/>
              <a:ext cx="362631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1B3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Nguyên tắc Tỉ lệ – Propotion</a:t>
              </a:r>
            </a:p>
          </p:txBody>
        </p:sp>
      </p:grp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CAD54D6C-0ED8-3351-4825-A07E82185133}"/>
              </a:ext>
            </a:extLst>
          </p:cNvPr>
          <p:cNvSpPr txBox="1"/>
          <p:nvPr/>
        </p:nvSpPr>
        <p:spPr>
          <a:xfrm>
            <a:off x="457199" y="3456697"/>
            <a:ext cx="11154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Tỉ lệ giữa các thành phần với tổng thể. (Phần khối thép chiếm tỉ lệ bao nhiêu của xe )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Tỉ lệ tổng thể, chi tiết khi thay đổi các góc chính diện, đằng sau, góc nghiêng, trái, phải, trên, d</a:t>
            </a:r>
            <a:r>
              <a:rPr kumimoji="0" lang="vi-V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ư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ới.</a:t>
            </a:r>
          </a:p>
        </p:txBody>
      </p: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1C5ADECA-57EB-A6E1-864B-1104BE12C784}"/>
              </a:ext>
            </a:extLst>
          </p:cNvPr>
          <p:cNvGrpSpPr/>
          <p:nvPr/>
        </p:nvGrpSpPr>
        <p:grpSpPr>
          <a:xfrm>
            <a:off x="457199" y="4297233"/>
            <a:ext cx="4861843" cy="435583"/>
            <a:chOff x="457199" y="1101277"/>
            <a:chExt cx="4861843" cy="435583"/>
          </a:xfrm>
        </p:grpSpPr>
        <p:grpSp>
          <p:nvGrpSpPr>
            <p:cNvPr id="41" name="Group 5">
              <a:extLst>
                <a:ext uri="{FF2B5EF4-FFF2-40B4-BE49-F238E27FC236}">
                  <a16:creationId xmlns:a16="http://schemas.microsoft.com/office/drawing/2014/main" id="{B3EF72A3-5D6E-7883-BF7F-EF3FE9E7E2EC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43" name="Text Placeholder 2">
                <a:extLst>
                  <a:ext uri="{FF2B5EF4-FFF2-40B4-BE49-F238E27FC236}">
                    <a16:creationId xmlns:a16="http://schemas.microsoft.com/office/drawing/2014/main" id="{3E98977B-BFE5-3711-7F9C-340E4EB47F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Text Placeholder 18">
                <a:extLst>
                  <a:ext uri="{FF2B5EF4-FFF2-40B4-BE49-F238E27FC236}">
                    <a16:creationId xmlns:a16="http://schemas.microsoft.com/office/drawing/2014/main" id="{DC1053CE-C2F7-283F-0113-619CD62E83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1.2.5 </a:t>
                </a:r>
              </a:p>
            </p:txBody>
          </p:sp>
        </p:grpSp>
        <p:sp>
          <p:nvSpPr>
            <p:cNvPr id="42" name="Hình chữ nhật 41">
              <a:extLst>
                <a:ext uri="{FF2B5EF4-FFF2-40B4-BE49-F238E27FC236}">
                  <a16:creationId xmlns:a16="http://schemas.microsoft.com/office/drawing/2014/main" id="{CC42F29C-39A4-836D-2236-A65189877321}"/>
                </a:ext>
              </a:extLst>
            </p:cNvPr>
            <p:cNvSpPr/>
            <p:nvPr/>
          </p:nvSpPr>
          <p:spPr>
            <a:xfrm>
              <a:off x="1059543" y="1101277"/>
              <a:ext cx="42594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rgbClr val="001B3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Nguyên tắc </a:t>
              </a:r>
              <a:r>
                <a:rPr kumimoji="0" lang="vi-VN" sz="2000" b="1" i="0" u="none" strike="noStrike" kern="1200" cap="none" spc="0" normalizeH="0" baseline="0" noProof="0">
                  <a:ln>
                    <a:noFill/>
                  </a:ln>
                  <a:solidFill>
                    <a:srgbClr val="001B36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Đơn giản – Symplicity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rgbClr val="001B36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45" name="Chỗ dành sẵn cho Số hiệu Bản chiếu 3">
            <a:extLst>
              <a:ext uri="{FF2B5EF4-FFF2-40B4-BE49-F238E27FC236}">
                <a16:creationId xmlns:a16="http://schemas.microsoft.com/office/drawing/2014/main" id="{F689BBEF-1471-1669-CE14-7AA31F6E5C6D}"/>
              </a:ext>
            </a:extLst>
          </p:cNvPr>
          <p:cNvSpPr txBox="1">
            <a:spLocks/>
          </p:cNvSpPr>
          <p:nvPr/>
        </p:nvSpPr>
        <p:spPr>
          <a:xfrm>
            <a:off x="10852086" y="6744076"/>
            <a:ext cx="649286" cy="18466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en-ID" sz="1200">
                <a:solidFill>
                  <a:srgbClr val="40404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Page </a:t>
            </a:r>
            <a:fld id="{4BDD5C3D-5AD4-4925-991B-77ECAE0B5C6C}" type="slidenum">
              <a:rPr lang="en-US" sz="1200" b="1" smtClean="0">
                <a:solidFill>
                  <a:srgbClr val="004B95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r">
                <a:defRPr/>
              </a:pPr>
              <a:t>20</a:t>
            </a:fld>
            <a:endParaRPr lang="en-US" sz="1200" b="1" dirty="0">
              <a:solidFill>
                <a:srgbClr val="004B95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Hộp Văn bản 45">
            <a:extLst>
              <a:ext uri="{FF2B5EF4-FFF2-40B4-BE49-F238E27FC236}">
                <a16:creationId xmlns:a16="http://schemas.microsoft.com/office/drawing/2014/main" id="{57C12AD0-6037-FC56-81CC-FA0DADF12151}"/>
              </a:ext>
            </a:extLst>
          </p:cNvPr>
          <p:cNvSpPr txBox="1"/>
          <p:nvPr/>
        </p:nvSpPr>
        <p:spPr>
          <a:xfrm>
            <a:off x="346617" y="4818951"/>
            <a:ext cx="3002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Mảng khối chỉ có điểm xuyết chi tiết cần thiết – tinh giản</a:t>
            </a:r>
          </a:p>
        </p:txBody>
      </p:sp>
      <p:pic>
        <p:nvPicPr>
          <p:cNvPr id="47" name="Hình ảnh 46">
            <a:extLst>
              <a:ext uri="{FF2B5EF4-FFF2-40B4-BE49-F238E27FC236}">
                <a16:creationId xmlns:a16="http://schemas.microsoft.com/office/drawing/2014/main" id="{EBA51C86-785A-8859-5BD1-0E0A8C40D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1454" y="4563122"/>
            <a:ext cx="2396537" cy="1797403"/>
          </a:xfrm>
          <a:prstGeom prst="rect">
            <a:avLst/>
          </a:prstGeom>
        </p:spPr>
      </p:pic>
      <p:grpSp>
        <p:nvGrpSpPr>
          <p:cNvPr id="2" name="Nhóm 1">
            <a:extLst>
              <a:ext uri="{FF2B5EF4-FFF2-40B4-BE49-F238E27FC236}">
                <a16:creationId xmlns:a16="http://schemas.microsoft.com/office/drawing/2014/main" id="{49D708D2-C097-7519-E7F5-F78099D95592}"/>
              </a:ext>
            </a:extLst>
          </p:cNvPr>
          <p:cNvGrpSpPr/>
          <p:nvPr/>
        </p:nvGrpSpPr>
        <p:grpSpPr>
          <a:xfrm>
            <a:off x="5073771" y="4039795"/>
            <a:ext cx="3598377" cy="2481639"/>
            <a:chOff x="4613468" y="3559722"/>
            <a:chExt cx="4518983" cy="3116540"/>
          </a:xfrm>
        </p:grpSpPr>
        <p:pic>
          <p:nvPicPr>
            <p:cNvPr id="48" name="Picture 2">
              <a:extLst>
                <a:ext uri="{FF2B5EF4-FFF2-40B4-BE49-F238E27FC236}">
                  <a16:creationId xmlns:a16="http://schemas.microsoft.com/office/drawing/2014/main" id="{B22B2DC1-282D-5BAC-0B45-636430F24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3468" y="3559722"/>
              <a:ext cx="4518983" cy="3116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Hình Bầu dục 48">
              <a:extLst>
                <a:ext uri="{FF2B5EF4-FFF2-40B4-BE49-F238E27FC236}">
                  <a16:creationId xmlns:a16="http://schemas.microsoft.com/office/drawing/2014/main" id="{D0B7C553-2EAE-7CCF-0FE8-BEF6D09A687E}"/>
                </a:ext>
              </a:extLst>
            </p:cNvPr>
            <p:cNvSpPr/>
            <p:nvPr/>
          </p:nvSpPr>
          <p:spPr>
            <a:xfrm>
              <a:off x="7812639" y="5143144"/>
              <a:ext cx="594101" cy="485264"/>
            </a:xfrm>
            <a:prstGeom prst="ellipse">
              <a:avLst/>
            </a:prstGeom>
            <a:noFill/>
            <a:ln w="19050">
              <a:solidFill>
                <a:srgbClr val="C514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50" name="Hình Bầu dục 49">
              <a:extLst>
                <a:ext uri="{FF2B5EF4-FFF2-40B4-BE49-F238E27FC236}">
                  <a16:creationId xmlns:a16="http://schemas.microsoft.com/office/drawing/2014/main" id="{78A6490F-17BA-A79F-327B-EB3B17DF11BD}"/>
                </a:ext>
              </a:extLst>
            </p:cNvPr>
            <p:cNvSpPr/>
            <p:nvPr/>
          </p:nvSpPr>
          <p:spPr>
            <a:xfrm>
              <a:off x="7359763" y="5470124"/>
              <a:ext cx="401176" cy="400915"/>
            </a:xfrm>
            <a:prstGeom prst="ellipse">
              <a:avLst/>
            </a:prstGeom>
            <a:noFill/>
            <a:ln w="19050">
              <a:solidFill>
                <a:srgbClr val="C5142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3008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1450E24A-7FDA-4F43-B14E-8271E5D75F1A}"/>
              </a:ext>
            </a:extLst>
          </p:cNvPr>
          <p:cNvSpPr txBox="1"/>
          <p:nvPr/>
        </p:nvSpPr>
        <p:spPr>
          <a:xfrm>
            <a:off x="4310896" y="1106904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TỔNG KẾT – ĐÁNH GIÁ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9F8F0E0-E339-409E-98E1-EE8E30BDB82E}"/>
              </a:ext>
            </a:extLst>
          </p:cNvPr>
          <p:cNvSpPr txBox="1"/>
          <p:nvPr/>
        </p:nvSpPr>
        <p:spPr>
          <a:xfrm>
            <a:off x="975361" y="1811610"/>
            <a:ext cx="1109471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Thông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qua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bài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tập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này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nhóm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đã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học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được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những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kiến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thức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kỹ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năng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?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  <a:defRPr/>
            </a:pP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 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đánh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giá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Char char="-"/>
              <a:tabLst/>
              <a:defRPr/>
            </a:pP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noProof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</a:t>
            </a:r>
            <a:r>
              <a:rPr lang="en-US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…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8202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">
            <a:extLst>
              <a:ext uri="{FF2B5EF4-FFF2-40B4-BE49-F238E27FC236}">
                <a16:creationId xmlns:a16="http://schemas.microsoft.com/office/drawing/2014/main" id="{3C8555D8-08F8-459E-ABCC-9C545287D333}"/>
              </a:ext>
            </a:extLst>
          </p:cNvPr>
          <p:cNvSpPr txBox="1">
            <a:spLocks/>
          </p:cNvSpPr>
          <p:nvPr/>
        </p:nvSpPr>
        <p:spPr>
          <a:xfrm>
            <a:off x="5756308" y="2824078"/>
            <a:ext cx="5136980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3954995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729B7C48-452F-4250-AC0C-389A8CBE0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en-US" sz="2000"/>
              <a:t>HƯỚNG DẪN BÀI TẬP THIẾT KẾ MỸ THUẬT CÔNG NGHIỆP</a:t>
            </a:r>
            <a:endParaRPr lang="en-US" sz="2000" dirty="0"/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41176D7-ED6F-4BB7-A364-71DF5413AC45}"/>
              </a:ext>
            </a:extLst>
          </p:cNvPr>
          <p:cNvSpPr txBox="1"/>
          <p:nvPr/>
        </p:nvSpPr>
        <p:spPr>
          <a:xfrm>
            <a:off x="2179314" y="2430705"/>
            <a:ext cx="7994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MÔ HÌNH BÀI TẬP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RÚT GỌN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THAM KHẢO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2079D41F-2A1B-4BA2-B0BC-601BEC1548AA}"/>
              </a:ext>
            </a:extLst>
          </p:cNvPr>
          <p:cNvSpPr txBox="1"/>
          <p:nvPr/>
        </p:nvSpPr>
        <p:spPr>
          <a:xfrm>
            <a:off x="862574" y="3244334"/>
            <a:ext cx="11006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/>
              <a:t>*</a:t>
            </a:r>
            <a:r>
              <a:rPr lang="vi-VN" b="1" i="1" dirty="0">
                <a:solidFill>
                  <a:srgbClr val="C00000"/>
                </a:solidFill>
              </a:rPr>
              <a:t>Lưu ý: </a:t>
            </a:r>
            <a:r>
              <a:rPr lang="vi-VN" dirty="0"/>
              <a:t>Trích dẫn nguồn tài liệu tham khảo ở mỗi trang slides hoặc tổng hợp vào mục TLTK cuối bài</a:t>
            </a:r>
          </a:p>
        </p:txBody>
      </p:sp>
    </p:spTree>
    <p:extLst>
      <p:ext uri="{BB962C8B-B14F-4D97-AF65-F5344CB8AC3E}">
        <p14:creationId xmlns:p14="http://schemas.microsoft.com/office/powerpoint/2010/main" val="289953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4" descr="Vespa. Classic. Scooter | Mobil, Kaos, Gambar">
            <a:extLst>
              <a:ext uri="{FF2B5EF4-FFF2-40B4-BE49-F238E27FC236}">
                <a16:creationId xmlns:a16="http://schemas.microsoft.com/office/drawing/2014/main" id="{60DC1239-A616-49D7-BD40-B19E7C9C97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193"/>
          <a:stretch/>
        </p:blipFill>
        <p:spPr bwMode="auto">
          <a:xfrm>
            <a:off x="8722267" y="799663"/>
            <a:ext cx="2598084" cy="99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35">
            <a:extLst>
              <a:ext uri="{FF2B5EF4-FFF2-40B4-BE49-F238E27FC236}">
                <a16:creationId xmlns:a16="http://schemas.microsoft.com/office/drawing/2014/main" id="{0749D720-C9BB-452B-B6A6-526431E20543}"/>
              </a:ext>
            </a:extLst>
          </p:cNvPr>
          <p:cNvSpPr>
            <a:spLocks/>
          </p:cNvSpPr>
          <p:nvPr/>
        </p:nvSpPr>
        <p:spPr bwMode="auto">
          <a:xfrm>
            <a:off x="6896995" y="0"/>
            <a:ext cx="4603132" cy="6857999"/>
          </a:xfrm>
          <a:prstGeom prst="rect">
            <a:avLst/>
          </a:prstGeom>
          <a:gradFill>
            <a:gsLst>
              <a:gs pos="0">
                <a:srgbClr val="136251">
                  <a:alpha val="5000"/>
                </a:srgbClr>
              </a:gs>
              <a:gs pos="100000">
                <a:srgbClr val="114236">
                  <a:alpha val="62000"/>
                </a:srgbClr>
              </a:gs>
            </a:gsLst>
            <a:lin ang="5400000" scaled="1"/>
          </a:gradFill>
          <a:ln>
            <a:noFill/>
          </a:ln>
          <a:effectLst>
            <a:outerShdw blurRad="2032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" name="Hình ảnh 4" descr="Ảnh có chứa văn bản&#10;&#10;Mô tả được tạo tự động">
            <a:extLst>
              <a:ext uri="{FF2B5EF4-FFF2-40B4-BE49-F238E27FC236}">
                <a16:creationId xmlns:a16="http://schemas.microsoft.com/office/drawing/2014/main" id="{C337679C-5BAB-43DA-B604-F442845E73C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4213" b="21678"/>
          <a:stretch/>
        </p:blipFill>
        <p:spPr>
          <a:xfrm>
            <a:off x="577545" y="52370"/>
            <a:ext cx="4923723" cy="915158"/>
          </a:xfrm>
          <a:prstGeom prst="rect">
            <a:avLst/>
          </a:prstGeom>
        </p:spPr>
      </p:pic>
      <p:grpSp>
        <p:nvGrpSpPr>
          <p:cNvPr id="22" name="Group 37">
            <a:extLst>
              <a:ext uri="{FF2B5EF4-FFF2-40B4-BE49-F238E27FC236}">
                <a16:creationId xmlns:a16="http://schemas.microsoft.com/office/drawing/2014/main" id="{74405E01-10A5-4A58-9F5F-BA167AAB0D09}"/>
              </a:ext>
            </a:extLst>
          </p:cNvPr>
          <p:cNvGrpSpPr/>
          <p:nvPr/>
        </p:nvGrpSpPr>
        <p:grpSpPr>
          <a:xfrm>
            <a:off x="867815" y="2968911"/>
            <a:ext cx="2059534" cy="98258"/>
            <a:chOff x="647700" y="3756192"/>
            <a:chExt cx="2059534" cy="98258"/>
          </a:xfrm>
        </p:grpSpPr>
        <p:sp>
          <p:nvSpPr>
            <p:cNvPr id="23" name="Rectangle: Rounded Corners 51">
              <a:extLst>
                <a:ext uri="{FF2B5EF4-FFF2-40B4-BE49-F238E27FC236}">
                  <a16:creationId xmlns:a16="http://schemas.microsoft.com/office/drawing/2014/main" id="{40CB401B-A69D-4F50-850C-4DCA47534C62}"/>
                </a:ext>
              </a:extLst>
            </p:cNvPr>
            <p:cNvSpPr/>
            <p:nvPr/>
          </p:nvSpPr>
          <p:spPr>
            <a:xfrm>
              <a:off x="649895" y="3756192"/>
              <a:ext cx="2057339" cy="98258"/>
            </a:xfrm>
            <a:prstGeom prst="roundRect">
              <a:avLst>
                <a:gd name="adj" fmla="val 50000"/>
              </a:avLst>
            </a:prstGeom>
            <a:solidFill>
              <a:schemeClr val="bg1">
                <a:alpha val="33000"/>
              </a:schemeClr>
            </a:solidFill>
            <a:ln>
              <a:noFill/>
            </a:ln>
            <a:effectLst>
              <a:innerShdw blurRad="63500" dist="508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4" name="Rectangle: Rounded Corners 50">
              <a:extLst>
                <a:ext uri="{FF2B5EF4-FFF2-40B4-BE49-F238E27FC236}">
                  <a16:creationId xmlns:a16="http://schemas.microsoft.com/office/drawing/2014/main" id="{44811831-91F1-4B10-8458-7A7BB1C83234}"/>
                </a:ext>
              </a:extLst>
            </p:cNvPr>
            <p:cNvSpPr/>
            <p:nvPr/>
          </p:nvSpPr>
          <p:spPr>
            <a:xfrm>
              <a:off x="647700" y="3756192"/>
              <a:ext cx="210098" cy="9825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A31E23"/>
                </a:gs>
                <a:gs pos="100000">
                  <a:srgbClr val="CA7525"/>
                </a:gs>
              </a:gsLst>
              <a:lin ang="2700000" scaled="0"/>
            </a:gradFill>
            <a:ln>
              <a:noFill/>
            </a:ln>
            <a:effectLst>
              <a:outerShdw blurRad="190500" dist="38100" dir="5400000" algn="t" rotWithShape="0">
                <a:schemeClr val="accent1">
                  <a:alpha val="2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25" name="TextBox 46">
            <a:extLst>
              <a:ext uri="{FF2B5EF4-FFF2-40B4-BE49-F238E27FC236}">
                <a16:creationId xmlns:a16="http://schemas.microsoft.com/office/drawing/2014/main" id="{CBC08F04-7597-48E2-A7CA-B14B164E35E0}"/>
              </a:ext>
            </a:extLst>
          </p:cNvPr>
          <p:cNvSpPr txBox="1"/>
          <p:nvPr/>
        </p:nvSpPr>
        <p:spPr>
          <a:xfrm>
            <a:off x="846482" y="1517581"/>
            <a:ext cx="8945218" cy="51219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THIẾT KẾ MỸ THUẬT CÔNG NGHIỆP</a:t>
            </a:r>
          </a:p>
        </p:txBody>
      </p: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70D7B245-5B56-4BFE-84FE-5F038499502A}"/>
              </a:ext>
            </a:extLst>
          </p:cNvPr>
          <p:cNvSpPr txBox="1"/>
          <p:nvPr/>
        </p:nvSpPr>
        <p:spPr>
          <a:xfrm>
            <a:off x="780773" y="2234186"/>
            <a:ext cx="642012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ME3123 – Industrial Design</a:t>
            </a:r>
            <a:endParaRPr kumimoji="0" lang="en-US" sz="28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TextBox 15">
            <a:extLst>
              <a:ext uri="{FF2B5EF4-FFF2-40B4-BE49-F238E27FC236}">
                <a16:creationId xmlns:a16="http://schemas.microsoft.com/office/drawing/2014/main" id="{49F16CF3-17FF-4B2D-BA7A-F2D8A192D31A}"/>
              </a:ext>
            </a:extLst>
          </p:cNvPr>
          <p:cNvSpPr txBox="1"/>
          <p:nvPr/>
        </p:nvSpPr>
        <p:spPr>
          <a:xfrm>
            <a:off x="867815" y="3698365"/>
            <a:ext cx="50731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GV: </a:t>
            </a:r>
            <a:r>
              <a:rPr lang="en-US" sz="2000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Ths.KTS</a:t>
            </a:r>
            <a:r>
              <a:rPr lang="en-US" sz="20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2000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Hoàng</a:t>
            </a:r>
            <a:r>
              <a:rPr lang="en-US" sz="2000" b="1" i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Thanh </a:t>
            </a:r>
            <a:r>
              <a:rPr lang="en-US" sz="2000" b="1" i="1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Thuỷ</a:t>
            </a:r>
            <a:endParaRPr kumimoji="0" lang="en-US" sz="2000" b="1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1" name="Tiêu đề phụ 2">
            <a:extLst>
              <a:ext uri="{FF2B5EF4-FFF2-40B4-BE49-F238E27FC236}">
                <a16:creationId xmlns:a16="http://schemas.microsoft.com/office/drawing/2014/main" id="{81389C8C-A081-451B-9572-5DABA8404B8E}"/>
              </a:ext>
            </a:extLst>
          </p:cNvPr>
          <p:cNvSpPr txBox="1">
            <a:spLocks/>
          </p:cNvSpPr>
          <p:nvPr/>
        </p:nvSpPr>
        <p:spPr>
          <a:xfrm>
            <a:off x="846482" y="4043415"/>
            <a:ext cx="5516218" cy="3257431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None/>
              <a:defRPr sz="18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Nhóm sinh viên: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Trần Thị A – 20183236 – Ngành…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Nguyễn Thị B - 20183237 – Ngành…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Trần Văn C - 20183238 – Ngành…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Phạm Thị D - 20183239 – Ngành…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Phạm Văn E - 20183240 – Ngành…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>
                <a:srgbClr val="9CBEBD"/>
              </a:buClr>
              <a:buSzPct val="100000"/>
              <a:buFont typeface="Tw Cen MT" panose="020B0602020104020603" pitchFamily="34" charset="0"/>
              <a:buNone/>
              <a:tabLst/>
              <a:defRPr/>
            </a:pPr>
            <a:endParaRPr kumimoji="0" lang="vi-VN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2" name="Hình chữ nhật 31">
            <a:extLst>
              <a:ext uri="{FF2B5EF4-FFF2-40B4-BE49-F238E27FC236}">
                <a16:creationId xmlns:a16="http://schemas.microsoft.com/office/drawing/2014/main" id="{F09669B8-9978-4C86-930C-C0450BFB4594}"/>
              </a:ext>
            </a:extLst>
          </p:cNvPr>
          <p:cNvSpPr/>
          <p:nvPr/>
        </p:nvSpPr>
        <p:spPr>
          <a:xfrm>
            <a:off x="781812" y="3221202"/>
            <a:ext cx="18632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/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MÃ L</a:t>
            </a:r>
            <a:r>
              <a:rPr lang="en-US" b="1" dirty="0">
                <a:ln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ỚP </a:t>
            </a:r>
            <a:r>
              <a:rPr kumimoji="0" lang="en-US" b="1" i="0" u="none" strike="noStrike" kern="1200" cap="none" spc="0" normalizeH="0" baseline="0" noProof="0" dirty="0">
                <a:ln/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………..</a:t>
            </a: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223660F5-1D7D-428C-B92A-54D1E8F935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737" r="14475"/>
          <a:stretch/>
        </p:blipFill>
        <p:spPr>
          <a:xfrm>
            <a:off x="6896996" y="2207132"/>
            <a:ext cx="4603132" cy="3999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62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3CFD9C83-41D5-4B85-B776-F102189D8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11951" y="208105"/>
            <a:ext cx="12616070" cy="436098"/>
          </a:xfrm>
        </p:spPr>
        <p:txBody>
          <a:bodyPr/>
          <a:lstStyle/>
          <a:p>
            <a:pPr algn="ctr"/>
            <a:r>
              <a:rPr lang="en-US" sz="1800" spc="-20"/>
              <a:t>A</a:t>
            </a:r>
            <a:r>
              <a:rPr lang="vi-VN" sz="1800" spc="-20"/>
              <a:t>1.</a:t>
            </a:r>
            <a:r>
              <a:rPr lang="en-US" sz="1800" spc="-20"/>
              <a:t>2.</a:t>
            </a:r>
            <a:r>
              <a:rPr lang="vi-VN" sz="1800" spc="-20"/>
              <a:t> Phân tích các yếu tố thiết kế, các nguyên tắc thiết kế sản phẩm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582779-DFE5-4B38-BB57-56B94375BECF}"/>
              </a:ext>
            </a:extLst>
          </p:cNvPr>
          <p:cNvSpPr txBox="1">
            <a:spLocks/>
          </p:cNvSpPr>
          <p:nvPr/>
        </p:nvSpPr>
        <p:spPr>
          <a:xfrm>
            <a:off x="8135498" y="950529"/>
            <a:ext cx="2091561" cy="3877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srgbClr val="001B36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Nội dung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1B36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5" name="Picture 4" descr="Vespa. Classic. Scooter | Mobil, Kaos, Gambar">
            <a:extLst>
              <a:ext uri="{FF2B5EF4-FFF2-40B4-BE49-F238E27FC236}">
                <a16:creationId xmlns:a16="http://schemas.microsoft.com/office/drawing/2014/main" id="{B5AF5D8E-A0E4-4666-8C1E-78E5E20AC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35" y="915456"/>
            <a:ext cx="42195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35">
            <a:extLst>
              <a:ext uri="{FF2B5EF4-FFF2-40B4-BE49-F238E27FC236}">
                <a16:creationId xmlns:a16="http://schemas.microsoft.com/office/drawing/2014/main" id="{59CD1592-E746-4C51-A140-F65823089708}"/>
              </a:ext>
            </a:extLst>
          </p:cNvPr>
          <p:cNvSpPr>
            <a:spLocks/>
          </p:cNvSpPr>
          <p:nvPr/>
        </p:nvSpPr>
        <p:spPr bwMode="auto">
          <a:xfrm>
            <a:off x="0" y="115357"/>
            <a:ext cx="5281257" cy="6305546"/>
          </a:xfrm>
          <a:prstGeom prst="rect">
            <a:avLst/>
          </a:prstGeom>
          <a:gradFill>
            <a:gsLst>
              <a:gs pos="0">
                <a:srgbClr val="136251">
                  <a:alpha val="5000"/>
                </a:srgbClr>
              </a:gs>
              <a:gs pos="100000">
                <a:srgbClr val="114236">
                  <a:alpha val="40000"/>
                </a:srgbClr>
              </a:gs>
            </a:gsLst>
            <a:lin ang="5400000" scaled="1"/>
          </a:gradFill>
          <a:ln>
            <a:noFill/>
          </a:ln>
          <a:effectLst>
            <a:outerShdw blurRad="203200" dist="38100" dir="10800000" algn="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C181E36D-5640-36C5-794E-19BD816C4BEA}"/>
              </a:ext>
            </a:extLst>
          </p:cNvPr>
          <p:cNvGrpSpPr/>
          <p:nvPr/>
        </p:nvGrpSpPr>
        <p:grpSpPr>
          <a:xfrm>
            <a:off x="6250885" y="1625907"/>
            <a:ext cx="3389539" cy="431057"/>
            <a:chOff x="6435467" y="701133"/>
            <a:chExt cx="3389539" cy="431057"/>
          </a:xfrm>
        </p:grpSpPr>
        <p:sp>
          <p:nvSpPr>
            <p:cNvPr id="3" name="Text Placeholder 2">
              <a:extLst>
                <a:ext uri="{FF2B5EF4-FFF2-40B4-BE49-F238E27FC236}">
                  <a16:creationId xmlns:a16="http://schemas.microsoft.com/office/drawing/2014/main" id="{9485E887-CEDD-817B-6D12-B1D0CF5AB7D0}"/>
                </a:ext>
              </a:extLst>
            </p:cNvPr>
            <p:cNvSpPr txBox="1">
              <a:spLocks/>
            </p:cNvSpPr>
            <p:nvPr/>
          </p:nvSpPr>
          <p:spPr>
            <a:xfrm>
              <a:off x="6901086" y="701133"/>
              <a:ext cx="2923920" cy="431057"/>
            </a:xfrm>
            <a:prstGeom prst="rect">
              <a:avLst/>
            </a:prstGeom>
          </p:spPr>
          <p:txBody>
            <a:bodyPr vert="horz" wrap="square" lIns="90000" tIns="90000" rIns="90000" bIns="9000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800" b="1" kern="1200" dirty="0">
                  <a:solidFill>
                    <a:srgbClr val="788A4B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ID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7D9C1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Text Placeholder 18">
              <a:extLst>
                <a:ext uri="{FF2B5EF4-FFF2-40B4-BE49-F238E27FC236}">
                  <a16:creationId xmlns:a16="http://schemas.microsoft.com/office/drawing/2014/main" id="{C4827622-6601-DAB7-F925-86D39C112A8B}"/>
                </a:ext>
              </a:extLst>
            </p:cNvPr>
            <p:cNvSpPr txBox="1">
              <a:spLocks/>
            </p:cNvSpPr>
            <p:nvPr/>
          </p:nvSpPr>
          <p:spPr>
            <a:xfrm>
              <a:off x="6435467" y="702339"/>
              <a:ext cx="363600" cy="363600"/>
            </a:xfrm>
            <a:prstGeom prst="rect">
              <a:avLst/>
            </a:prstGeom>
            <a:solidFill>
              <a:srgbClr val="F1F2F4"/>
            </a:solidFill>
            <a:ln w="9525" cap="flat">
              <a:solidFill>
                <a:srgbClr val="D7D8DC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D" sz="1400" b="1" kern="12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ID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414857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1.1</a:t>
              </a:r>
            </a:p>
          </p:txBody>
        </p:sp>
      </p:grpSp>
      <p:cxnSp>
        <p:nvCxnSpPr>
          <p:cNvPr id="19" name="Straight Connector 114">
            <a:extLst>
              <a:ext uri="{FF2B5EF4-FFF2-40B4-BE49-F238E27FC236}">
                <a16:creationId xmlns:a16="http://schemas.microsoft.com/office/drawing/2014/main" id="{C8C1894A-B34D-9BE0-9EB1-BCE7918D722C}"/>
              </a:ext>
            </a:extLst>
          </p:cNvPr>
          <p:cNvCxnSpPr>
            <a:cxnSpLocks/>
          </p:cNvCxnSpPr>
          <p:nvPr/>
        </p:nvCxnSpPr>
        <p:spPr>
          <a:xfrm>
            <a:off x="6250885" y="3678915"/>
            <a:ext cx="4837584" cy="0"/>
          </a:xfrm>
          <a:prstGeom prst="line">
            <a:avLst/>
          </a:prstGeom>
          <a:noFill/>
          <a:ln w="12700" cap="rnd">
            <a:solidFill>
              <a:srgbClr val="D7D8DC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0" name="Hình chữ nhật 19">
            <a:extLst>
              <a:ext uri="{FF2B5EF4-FFF2-40B4-BE49-F238E27FC236}">
                <a16:creationId xmlns:a16="http://schemas.microsoft.com/office/drawing/2014/main" id="{1487468F-4243-E7C7-AB7E-84072BF211C3}"/>
              </a:ext>
            </a:extLst>
          </p:cNvPr>
          <p:cNvSpPr/>
          <p:nvPr/>
        </p:nvSpPr>
        <p:spPr>
          <a:xfrm>
            <a:off x="6824679" y="1587582"/>
            <a:ext cx="40458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000" b="1">
                <a:solidFill>
                  <a:srgbClr val="001B36"/>
                </a:solidFill>
                <a:latin typeface="Segoe UI"/>
              </a:rPr>
              <a:t>Các yếu tố chính trong TKMTCN</a:t>
            </a:r>
          </a:p>
        </p:txBody>
      </p:sp>
      <p:sp>
        <p:nvSpPr>
          <p:cNvPr id="21" name="Hình chữ nhật 20">
            <a:extLst>
              <a:ext uri="{FF2B5EF4-FFF2-40B4-BE49-F238E27FC236}">
                <a16:creationId xmlns:a16="http://schemas.microsoft.com/office/drawing/2014/main" id="{492E8C1D-2E2F-3D7F-D380-02B88F08EAAE}"/>
              </a:ext>
            </a:extLst>
          </p:cNvPr>
          <p:cNvSpPr/>
          <p:nvPr/>
        </p:nvSpPr>
        <p:spPr>
          <a:xfrm>
            <a:off x="6133279" y="2019678"/>
            <a:ext cx="6096000" cy="1659237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lvl="0" algn="just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</a:pP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1.1.1. </a:t>
            </a:r>
            <a:r>
              <a:rPr lang="vi-V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Đường nét</a:t>
            </a:r>
          </a:p>
          <a:p>
            <a:pPr marR="0"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1.1.2. </a:t>
            </a:r>
            <a:r>
              <a:rPr lang="en-US" sz="1600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Hình</a:t>
            </a: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dáng</a:t>
            </a:r>
            <a:endParaRPr lang="en-US" sz="16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R="0"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1.1.3. </a:t>
            </a:r>
            <a:r>
              <a:rPr lang="en-US" sz="1600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Màu</a:t>
            </a: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sắc</a:t>
            </a:r>
            <a:endParaRPr lang="en-US" sz="16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R="0" lv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1.1.4. </a:t>
            </a:r>
            <a:r>
              <a:rPr lang="en-US" sz="1600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Tỷ</a:t>
            </a: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lệ</a:t>
            </a:r>
            <a:endParaRPr lang="en-US" sz="16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R="0" lvl="0" algn="just">
              <a:lnSpc>
                <a:spcPct val="130000"/>
              </a:lnSpc>
              <a:spcBef>
                <a:spcPts val="0"/>
              </a:spcBef>
              <a:spcAft>
                <a:spcPts val="300"/>
              </a:spcAft>
            </a:pP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1.1.4. </a:t>
            </a:r>
            <a:r>
              <a:rPr lang="en-US" sz="1600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Chất</a:t>
            </a:r>
            <a:r>
              <a:rPr lang="en-US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 </a:t>
            </a:r>
            <a:r>
              <a:rPr lang="en-US" sz="1600" dirty="0" err="1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liệu</a:t>
            </a:r>
            <a:endParaRPr lang="en-US" sz="16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grpSp>
        <p:nvGrpSpPr>
          <p:cNvPr id="22" name="Group 94">
            <a:extLst>
              <a:ext uri="{FF2B5EF4-FFF2-40B4-BE49-F238E27FC236}">
                <a16:creationId xmlns:a16="http://schemas.microsoft.com/office/drawing/2014/main" id="{9A5D3957-2D0D-01CE-4A21-AD35597EBDA4}"/>
              </a:ext>
            </a:extLst>
          </p:cNvPr>
          <p:cNvGrpSpPr/>
          <p:nvPr/>
        </p:nvGrpSpPr>
        <p:grpSpPr>
          <a:xfrm>
            <a:off x="6250886" y="3861742"/>
            <a:ext cx="3389539" cy="431057"/>
            <a:chOff x="6435467" y="701133"/>
            <a:chExt cx="3389539" cy="431057"/>
          </a:xfrm>
        </p:grpSpPr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B144598C-3200-96AC-22C3-22DF6347572E}"/>
                </a:ext>
              </a:extLst>
            </p:cNvPr>
            <p:cNvSpPr txBox="1">
              <a:spLocks/>
            </p:cNvSpPr>
            <p:nvPr/>
          </p:nvSpPr>
          <p:spPr>
            <a:xfrm>
              <a:off x="6901086" y="701133"/>
              <a:ext cx="2923920" cy="431057"/>
            </a:xfrm>
            <a:prstGeom prst="rect">
              <a:avLst/>
            </a:prstGeom>
          </p:spPr>
          <p:txBody>
            <a:bodyPr vert="horz" wrap="square" lIns="90000" tIns="90000" rIns="90000" bIns="90000" rtlCol="0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1800" b="1" kern="1200" dirty="0">
                  <a:solidFill>
                    <a:srgbClr val="788A4B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ID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en-ID" sz="1800" b="1" i="0" u="none" strike="noStrike" kern="1200" cap="none" spc="0" normalizeH="0" baseline="0" noProof="0" dirty="0">
                <a:ln>
                  <a:noFill/>
                </a:ln>
                <a:solidFill>
                  <a:srgbClr val="F7D9C1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 Placeholder 18">
              <a:extLst>
                <a:ext uri="{FF2B5EF4-FFF2-40B4-BE49-F238E27FC236}">
                  <a16:creationId xmlns:a16="http://schemas.microsoft.com/office/drawing/2014/main" id="{BB9700A8-4693-9397-AB5F-E9FC32F2216A}"/>
                </a:ext>
              </a:extLst>
            </p:cNvPr>
            <p:cNvSpPr txBox="1">
              <a:spLocks/>
            </p:cNvSpPr>
            <p:nvPr/>
          </p:nvSpPr>
          <p:spPr>
            <a:xfrm>
              <a:off x="6435467" y="702339"/>
              <a:ext cx="363600" cy="363600"/>
            </a:xfrm>
            <a:prstGeom prst="rect">
              <a:avLst/>
            </a:prstGeom>
            <a:solidFill>
              <a:srgbClr val="F1F2F4"/>
            </a:solidFill>
            <a:ln w="9525" cap="flat">
              <a:solidFill>
                <a:srgbClr val="D7D8DC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ID" sz="1400" b="1" kern="1200" dirty="0">
                  <a:solidFill>
                    <a:schemeClr val="bg1"/>
                  </a:solidFill>
                  <a:latin typeface="Times New Roman" panose="02020603050405020304" pitchFamily="18" charset="0"/>
                  <a:ea typeface="Verdana" panose="020B0604030504040204" pitchFamily="34" charset="0"/>
                  <a:cs typeface="Times New Roman" panose="02020603050405020304" pitchFamily="18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4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20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US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lang="en-ID" sz="1800" kern="1200" dirty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>
                  <a:ln>
                    <a:noFill/>
                  </a:ln>
                  <a:solidFill>
                    <a:srgbClr val="414857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1.2</a:t>
              </a:r>
              <a:endPara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14857"/>
                </a:solidFill>
                <a:effectLst/>
                <a:uLnTx/>
                <a:uFillTx/>
                <a:latin typeface="Gill Sans MT" panose="020B0502020104020203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Hình chữ nhật 26">
            <a:extLst>
              <a:ext uri="{FF2B5EF4-FFF2-40B4-BE49-F238E27FC236}">
                <a16:creationId xmlns:a16="http://schemas.microsoft.com/office/drawing/2014/main" id="{65A6518F-8A0E-55EA-1A5B-B0BCF7EF0F17}"/>
              </a:ext>
            </a:extLst>
          </p:cNvPr>
          <p:cNvSpPr/>
          <p:nvPr/>
        </p:nvSpPr>
        <p:spPr>
          <a:xfrm>
            <a:off x="6716503" y="3890707"/>
            <a:ext cx="4371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en-US" sz="2000" b="1">
                <a:solidFill>
                  <a:srgbClr val="001B36"/>
                </a:solidFill>
                <a:latin typeface="Segoe UI"/>
              </a:rPr>
              <a:t> Nguyên tắc bố cục trong TKMTCN</a:t>
            </a:r>
          </a:p>
        </p:txBody>
      </p:sp>
      <p:sp>
        <p:nvSpPr>
          <p:cNvPr id="28" name="Hình chữ nhật 27">
            <a:extLst>
              <a:ext uri="{FF2B5EF4-FFF2-40B4-BE49-F238E27FC236}">
                <a16:creationId xmlns:a16="http://schemas.microsoft.com/office/drawing/2014/main" id="{1AF46C4B-E256-72D4-5553-C39661565B14}"/>
              </a:ext>
            </a:extLst>
          </p:cNvPr>
          <p:cNvSpPr/>
          <p:nvPr/>
        </p:nvSpPr>
        <p:spPr>
          <a:xfrm>
            <a:off x="6267180" y="4385700"/>
            <a:ext cx="6096000" cy="20239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marR="0" lvl="0" indent="-285750" algn="just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Cân bằng – Balance</a:t>
            </a:r>
          </a:p>
          <a:p>
            <a:pPr marL="285750" marR="0" lvl="0" indent="-285750" algn="just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Nhấn mạnh – Emphasis</a:t>
            </a:r>
          </a:p>
          <a:p>
            <a:pPr marL="285750" marR="0" lvl="0" indent="-285750" algn="just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vi-VN" sz="16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marR="0" lvl="0" indent="-285750" algn="just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vi-VN" sz="16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marR="0" lvl="0" indent="-285750" algn="just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vi-VN" sz="16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 marL="285750" marR="0" lvl="0" indent="-285750" algn="just">
              <a:lnSpc>
                <a:spcPct val="130000"/>
              </a:lnSpc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vi-VN" sz="16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1EA762FF-1EF8-9189-E4FB-C7B99AC7F62E}"/>
              </a:ext>
            </a:extLst>
          </p:cNvPr>
          <p:cNvSpPr txBox="1"/>
          <p:nvPr/>
        </p:nvSpPr>
        <p:spPr>
          <a:xfrm>
            <a:off x="9153654" y="4341543"/>
            <a:ext cx="6311900" cy="62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just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Đồng nhất – Unity</a:t>
            </a:r>
          </a:p>
          <a:p>
            <a:pPr marL="285750" marR="0" lvl="0" indent="-285750" algn="just">
              <a:spcBef>
                <a:spcPts val="3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16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Nhịp điệu –  Rhythm</a:t>
            </a:r>
          </a:p>
        </p:txBody>
      </p:sp>
    </p:spTree>
    <p:extLst>
      <p:ext uri="{BB962C8B-B14F-4D97-AF65-F5344CB8AC3E}">
        <p14:creationId xmlns:p14="http://schemas.microsoft.com/office/powerpoint/2010/main" val="387504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vi-VN" sz="2000"/>
              <a:t>1. PHÂN TÍCH, ĐÁNH GIÁ THIẾT KẾ MỸ THUẬT SẢN PHẨM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591D3DB2-724D-6C2F-992B-F191AF6A80A7}"/>
              </a:ext>
            </a:extLst>
          </p:cNvPr>
          <p:cNvSpPr txBox="1"/>
          <p:nvPr/>
        </p:nvSpPr>
        <p:spPr>
          <a:xfrm>
            <a:off x="4251585" y="939040"/>
            <a:ext cx="3506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9525">
                  <a:solidFill>
                    <a:prstClr val="white"/>
                  </a:solidFill>
                  <a:prstDash val="solid"/>
                </a:ln>
                <a:solidFill>
                  <a:srgbClr val="114236"/>
                </a:solidFill>
                <a:effectLst>
                  <a:outerShdw blurRad="12700" dist="38100" dir="2700000" algn="tl" rotWithShape="0">
                    <a:prstClr val="white">
                      <a:lumMod val="50000"/>
                    </a:prstClr>
                  </a:outerShdw>
                </a:effectLst>
                <a:uLnTx/>
                <a:uFillTx/>
                <a:latin typeface="TUV Prime" pitchFamily="2" charset="0"/>
                <a:ea typeface="+mn-ea"/>
                <a:cs typeface="+mn-cs"/>
              </a:rPr>
              <a:t>SẢN PHẨM LỰA CHỌN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BDABCCF-12D8-63F5-6FC0-3AF24C93121D}"/>
              </a:ext>
            </a:extLst>
          </p:cNvPr>
          <p:cNvSpPr/>
          <p:nvPr/>
        </p:nvSpPr>
        <p:spPr>
          <a:xfrm>
            <a:off x="490133" y="5491658"/>
            <a:ext cx="7354489" cy="161784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7179BF47-0003-C322-5E1C-7159C15EA38B}"/>
              </a:ext>
            </a:extLst>
          </p:cNvPr>
          <p:cNvSpPr/>
          <p:nvPr/>
        </p:nvSpPr>
        <p:spPr>
          <a:xfrm>
            <a:off x="1796396" y="1856757"/>
            <a:ext cx="5569692" cy="3217765"/>
          </a:xfrm>
          <a:prstGeom prst="rect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4" descr="Kết quả hình ảnh cho thương hiệu vespa LOGO">
            <a:extLst>
              <a:ext uri="{FF2B5EF4-FFF2-40B4-BE49-F238E27FC236}">
                <a16:creationId xmlns:a16="http://schemas.microsoft.com/office/drawing/2014/main" id="{0412FFF5-52DD-3F30-843A-CE58D2778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rgbClr val="A5A5A5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7874" y="4403929"/>
            <a:ext cx="3828239" cy="2175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Hình ảnh 22">
            <a:extLst>
              <a:ext uri="{FF2B5EF4-FFF2-40B4-BE49-F238E27FC236}">
                <a16:creationId xmlns:a16="http://schemas.microsoft.com/office/drawing/2014/main" id="{E3DFA54A-7054-8E3F-DB22-04AFD708F0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4930" y="2240865"/>
            <a:ext cx="5569692" cy="3250793"/>
          </a:xfrm>
          <a:prstGeom prst="rect">
            <a:avLst/>
          </a:prstGeom>
        </p:spPr>
      </p:pic>
      <p:sp>
        <p:nvSpPr>
          <p:cNvPr id="24" name="Hình chữ nhật 23">
            <a:extLst>
              <a:ext uri="{FF2B5EF4-FFF2-40B4-BE49-F238E27FC236}">
                <a16:creationId xmlns:a16="http://schemas.microsoft.com/office/drawing/2014/main" id="{D4F9E765-E3B8-5C58-4C6C-025DBD0C36E6}"/>
              </a:ext>
            </a:extLst>
          </p:cNvPr>
          <p:cNvSpPr/>
          <p:nvPr/>
        </p:nvSpPr>
        <p:spPr>
          <a:xfrm>
            <a:off x="8267874" y="3198702"/>
            <a:ext cx="39241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EF752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UV Prime" pitchFamily="2" charset="0"/>
                <a:ea typeface="+mn-ea"/>
                <a:cs typeface="+mn-cs"/>
              </a:rPr>
              <a:t>Dòng sản phẩm VESPA GTS SUPER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EF752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TUV Prime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7458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vi-VN" sz="2000"/>
              <a:t>1. PHÂN TÍCH, ĐÁNH GIÁ THIẾT KẾ MỸ THUẬT SẢN PHẨM</a:t>
            </a:r>
          </a:p>
        </p:txBody>
      </p:sp>
      <p:sp>
        <p:nvSpPr>
          <p:cNvPr id="9" name="Hình chữ nhật: Cắt Góc Chéo 8">
            <a:extLst>
              <a:ext uri="{FF2B5EF4-FFF2-40B4-BE49-F238E27FC236}">
                <a16:creationId xmlns:a16="http://schemas.microsoft.com/office/drawing/2014/main" id="{18EE087B-8987-9C1D-400A-8813115674FA}"/>
              </a:ext>
            </a:extLst>
          </p:cNvPr>
          <p:cNvSpPr/>
          <p:nvPr/>
        </p:nvSpPr>
        <p:spPr>
          <a:xfrm>
            <a:off x="7565618" y="1593997"/>
            <a:ext cx="4345006" cy="3137233"/>
          </a:xfrm>
          <a:prstGeom prst="snip2DiagRect">
            <a:avLst/>
          </a:prstGeom>
          <a:solidFill>
            <a:srgbClr val="EBEBEB"/>
          </a:solidFill>
          <a:ln w="22225" cap="rnd" cmpd="sng" algn="ctr">
            <a:solidFill>
              <a:srgbClr val="11423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Hình chữ nhật 9">
            <a:extLst>
              <a:ext uri="{FF2B5EF4-FFF2-40B4-BE49-F238E27FC236}">
                <a16:creationId xmlns:a16="http://schemas.microsoft.com/office/drawing/2014/main" id="{BE8B8951-7626-7E4C-150B-9CD1B908E54C}"/>
              </a:ext>
            </a:extLst>
          </p:cNvPr>
          <p:cNvSpPr/>
          <p:nvPr/>
        </p:nvSpPr>
        <p:spPr>
          <a:xfrm>
            <a:off x="7805434" y="1786755"/>
            <a:ext cx="33621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UV Prime" pitchFamily="2" charset="0"/>
                <a:ea typeface="+mn-ea"/>
                <a:cs typeface="+mn-cs"/>
              </a:rPr>
              <a:t>SỨC MẠNH VÀ SỰ BỀN BỈ</a:t>
            </a:r>
            <a:endParaRPr kumimoji="0" 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UV Prime" pitchFamily="2" charset="0"/>
              <a:ea typeface="+mn-ea"/>
              <a:cs typeface="+mn-cs"/>
            </a:endParaRP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716BA7C7-2C13-DF06-D9CF-B5F732084BD3}"/>
              </a:ext>
            </a:extLst>
          </p:cNvPr>
          <p:cNvSpPr/>
          <p:nvPr/>
        </p:nvSpPr>
        <p:spPr>
          <a:xfrm>
            <a:off x="7805434" y="2347007"/>
            <a:ext cx="37389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UV Prime" pitchFamily="2" charset="0"/>
                <a:ea typeface="+mn-ea"/>
                <a:cs typeface="+mn-cs"/>
              </a:rPr>
              <a:t>THIẾT KẾ HUYỀN THOẠI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Kế thừa phong cách </a:t>
            </a:r>
            <a:r>
              <a:rPr kumimoji="0" lang="vi-VN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“Vespone – xe Vespa kích thước lớn” bất hủ với thân xe thép liền khối</a:t>
            </a:r>
            <a:r>
              <a:rPr kumimoji="0" lang="en-US" sz="20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UV Prime" pitchFamily="2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UV Prime" pitchFamily="2" charset="0"/>
              <a:ea typeface="+mn-ea"/>
              <a:cs typeface="+mn-cs"/>
            </a:endParaRPr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7F97194E-4937-C76F-592D-6F9C281CD2F2}"/>
              </a:ext>
            </a:extLst>
          </p:cNvPr>
          <p:cNvSpPr/>
          <p:nvPr/>
        </p:nvSpPr>
        <p:spPr>
          <a:xfrm>
            <a:off x="7805434" y="3743872"/>
            <a:ext cx="4415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0" i="0" u="none" strike="noStrike" kern="1200" cap="none" spc="0" normalizeH="0" baseline="0" noProof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TUV Prime" pitchFamily="2" charset="0"/>
                <a:ea typeface="+mn-ea"/>
                <a:cs typeface="+mn-cs"/>
              </a:rPr>
              <a:t>CÔNG NGHỆ TIÊN TIẾN KẾT HỢP CÙNG ĐỘNG CƠ MẠNH MẼ</a:t>
            </a:r>
            <a:endParaRPr kumimoji="0" lang="vi-VN" sz="20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TUV Prime" pitchFamily="2" charset="0"/>
              <a:ea typeface="+mn-ea"/>
              <a:cs typeface="+mn-cs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A953E718-3E6D-FB1D-1D1E-8743D7D06731}"/>
              </a:ext>
            </a:extLst>
          </p:cNvPr>
          <p:cNvSpPr txBox="1"/>
          <p:nvPr/>
        </p:nvSpPr>
        <p:spPr>
          <a:xfrm>
            <a:off x="338736" y="945075"/>
            <a:ext cx="69250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TỔNG QUAN PHONG CÁCH THIẾT KẾ VESPA GTS SUPER</a:t>
            </a:r>
          </a:p>
        </p:txBody>
      </p:sp>
      <p:pic>
        <p:nvPicPr>
          <p:cNvPr id="18" name="Hình ảnh 17">
            <a:extLst>
              <a:ext uri="{FF2B5EF4-FFF2-40B4-BE49-F238E27FC236}">
                <a16:creationId xmlns:a16="http://schemas.microsoft.com/office/drawing/2014/main" id="{4383243E-B0A3-D24D-9D7D-E80F8AE37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" t="14959" r="1785" b="4635"/>
          <a:stretch/>
        </p:blipFill>
        <p:spPr>
          <a:xfrm>
            <a:off x="770649" y="1526710"/>
            <a:ext cx="6291734" cy="2925048"/>
          </a:xfrm>
          <a:prstGeom prst="rect">
            <a:avLst/>
          </a:prstGeom>
        </p:spPr>
      </p:pic>
      <p:pic>
        <p:nvPicPr>
          <p:cNvPr id="19" name="Hình ảnh 18">
            <a:extLst>
              <a:ext uri="{FF2B5EF4-FFF2-40B4-BE49-F238E27FC236}">
                <a16:creationId xmlns:a16="http://schemas.microsoft.com/office/drawing/2014/main" id="{B15513D2-7CA1-5B17-D32E-9ADAB9D6A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3" t="47916" r="3950"/>
          <a:stretch/>
        </p:blipFill>
        <p:spPr>
          <a:xfrm>
            <a:off x="648138" y="4554023"/>
            <a:ext cx="6812518" cy="2176920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309BF94-D3BE-BD7F-1DB2-34C31568D129}"/>
              </a:ext>
            </a:extLst>
          </p:cNvPr>
          <p:cNvSpPr txBox="1"/>
          <p:nvPr/>
        </p:nvSpPr>
        <p:spPr>
          <a:xfrm>
            <a:off x="7897089" y="5042318"/>
            <a:ext cx="4013535" cy="120032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kumimoji="0" lang="en-US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Lưu ý: </a:t>
            </a:r>
          </a:p>
          <a:p>
            <a:r>
              <a:rPr lang="en-US" i="1">
                <a:latin typeface="Calibri" panose="020F0502020204030204" pitchFamily="34" charset="0"/>
                <a:cs typeface="Calibri" panose="020F0502020204030204" pitchFamily="34" charset="0"/>
              </a:rPr>
              <a:t>Phân tích </a:t>
            </a:r>
            <a:r>
              <a:rPr lang="vi-VN" i="1">
                <a:latin typeface="Calibri" panose="020F0502020204030204" pitchFamily="34" charset="0"/>
                <a:cs typeface="Calibri" panose="020F0502020204030204" pitchFamily="34" charset="0"/>
              </a:rPr>
              <a:t>các yếu tố Đường nét, màu sắc, chất liệu theo các góc độ sản phẩm: Mặt trước, mặt sau, mặt nghiêng 3/4.</a:t>
            </a:r>
          </a:p>
        </p:txBody>
      </p:sp>
    </p:spTree>
    <p:extLst>
      <p:ext uri="{BB962C8B-B14F-4D97-AF65-F5344CB8AC3E}">
        <p14:creationId xmlns:p14="http://schemas.microsoft.com/office/powerpoint/2010/main" val="726423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vi-VN" sz="2000"/>
              <a:t>1. PHÂN TÍCH, ĐÁNH GIÁ THIẾT KẾ MỸ THUẬT SẢN PHẨM</a:t>
            </a:r>
          </a:p>
        </p:txBody>
      </p:sp>
      <p:grpSp>
        <p:nvGrpSpPr>
          <p:cNvPr id="2" name="Nhóm 1">
            <a:extLst>
              <a:ext uri="{FF2B5EF4-FFF2-40B4-BE49-F238E27FC236}">
                <a16:creationId xmlns:a16="http://schemas.microsoft.com/office/drawing/2014/main" id="{66DD6B67-F6F6-4581-59A6-9DEE3B636B67}"/>
              </a:ext>
            </a:extLst>
          </p:cNvPr>
          <p:cNvGrpSpPr/>
          <p:nvPr/>
        </p:nvGrpSpPr>
        <p:grpSpPr>
          <a:xfrm>
            <a:off x="112854" y="822685"/>
            <a:ext cx="12079146" cy="6030109"/>
            <a:chOff x="-451763" y="775447"/>
            <a:chExt cx="13253007" cy="6616120"/>
          </a:xfrm>
        </p:grpSpPr>
        <p:sp>
          <p:nvSpPr>
            <p:cNvPr id="14" name="Hộp Văn bản 13">
              <a:extLst>
                <a:ext uri="{FF2B5EF4-FFF2-40B4-BE49-F238E27FC236}">
                  <a16:creationId xmlns:a16="http://schemas.microsoft.com/office/drawing/2014/main" id="{6416A67F-A646-A285-3790-6FCA7CFEDA5D}"/>
                </a:ext>
              </a:extLst>
            </p:cNvPr>
            <p:cNvSpPr txBox="1"/>
            <p:nvPr/>
          </p:nvSpPr>
          <p:spPr>
            <a:xfrm>
              <a:off x="230499" y="929336"/>
              <a:ext cx="68432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THIẾT KẾ VESPA GTS SUPER TRONG 3 NĂM GẦN NHẤT</a:t>
              </a:r>
            </a:p>
          </p:txBody>
        </p:sp>
        <p:sp>
          <p:nvSpPr>
            <p:cNvPr id="15" name="Hộp Văn bản 14">
              <a:extLst>
                <a:ext uri="{FF2B5EF4-FFF2-40B4-BE49-F238E27FC236}">
                  <a16:creationId xmlns:a16="http://schemas.microsoft.com/office/drawing/2014/main" id="{37BFBF00-8F01-1F4A-D8B0-56D1BFEE421E}"/>
                </a:ext>
              </a:extLst>
            </p:cNvPr>
            <p:cNvSpPr txBox="1"/>
            <p:nvPr/>
          </p:nvSpPr>
          <p:spPr>
            <a:xfrm>
              <a:off x="1519706" y="6530101"/>
              <a:ext cx="2740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VESPA GTS SUPER 2017</a:t>
              </a:r>
            </a:p>
          </p:txBody>
        </p:sp>
        <p:grpSp>
          <p:nvGrpSpPr>
            <p:cNvPr id="16" name="Nhóm 15">
              <a:extLst>
                <a:ext uri="{FF2B5EF4-FFF2-40B4-BE49-F238E27FC236}">
                  <a16:creationId xmlns:a16="http://schemas.microsoft.com/office/drawing/2014/main" id="{C597DEBB-D006-FEB7-4E06-F333BB68949D}"/>
                </a:ext>
              </a:extLst>
            </p:cNvPr>
            <p:cNvGrpSpPr/>
            <p:nvPr/>
          </p:nvGrpSpPr>
          <p:grpSpPr>
            <a:xfrm>
              <a:off x="-451763" y="1329446"/>
              <a:ext cx="6173340" cy="5315510"/>
              <a:chOff x="-764387" y="597018"/>
              <a:chExt cx="6848947" cy="5897237"/>
            </a:xfrm>
          </p:grpSpPr>
          <p:pic>
            <p:nvPicPr>
              <p:cNvPr id="17" name="Hình ảnh 16">
                <a:extLst>
                  <a:ext uri="{FF2B5EF4-FFF2-40B4-BE49-F238E27FC236}">
                    <a16:creationId xmlns:a16="http://schemas.microsoft.com/office/drawing/2014/main" id="{D102FABD-1EB2-7CBB-9B11-E04575F608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32837" y="597018"/>
                <a:ext cx="4451723" cy="3338086"/>
              </a:xfrm>
              <a:prstGeom prst="rect">
                <a:avLst/>
              </a:prstGeom>
            </p:spPr>
          </p:pic>
          <p:pic>
            <p:nvPicPr>
              <p:cNvPr id="20" name="Picture 10">
                <a:extLst>
                  <a:ext uri="{FF2B5EF4-FFF2-40B4-BE49-F238E27FC236}">
                    <a16:creationId xmlns:a16="http://schemas.microsoft.com/office/drawing/2014/main" id="{0748304B-87FF-702B-6E8E-D564D8E121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148" y="2937983"/>
                <a:ext cx="4741696" cy="35562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12">
                <a:extLst>
                  <a:ext uri="{FF2B5EF4-FFF2-40B4-BE49-F238E27FC236}">
                    <a16:creationId xmlns:a16="http://schemas.microsoft.com/office/drawing/2014/main" id="{19876A2F-A416-20F9-0469-0C9A200760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64387" y="864443"/>
                <a:ext cx="4128101" cy="30960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Hộp Văn bản 21">
              <a:extLst>
                <a:ext uri="{FF2B5EF4-FFF2-40B4-BE49-F238E27FC236}">
                  <a16:creationId xmlns:a16="http://schemas.microsoft.com/office/drawing/2014/main" id="{D69D6494-ED4F-24C3-E195-4DE14043968B}"/>
                </a:ext>
              </a:extLst>
            </p:cNvPr>
            <p:cNvSpPr txBox="1"/>
            <p:nvPr/>
          </p:nvSpPr>
          <p:spPr>
            <a:xfrm>
              <a:off x="7959747" y="6580320"/>
              <a:ext cx="27414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VESPA GTS SUPER 2019</a:t>
              </a:r>
            </a:p>
          </p:txBody>
        </p:sp>
        <p:grpSp>
          <p:nvGrpSpPr>
            <p:cNvPr id="23" name="Nhóm 22">
              <a:extLst>
                <a:ext uri="{FF2B5EF4-FFF2-40B4-BE49-F238E27FC236}">
                  <a16:creationId xmlns:a16="http://schemas.microsoft.com/office/drawing/2014/main" id="{9A40F23B-C4E0-AB44-211C-3B9FA704FEE1}"/>
                </a:ext>
              </a:extLst>
            </p:cNvPr>
            <p:cNvGrpSpPr/>
            <p:nvPr/>
          </p:nvGrpSpPr>
          <p:grpSpPr>
            <a:xfrm>
              <a:off x="5429878" y="1238965"/>
              <a:ext cx="7371366" cy="5590657"/>
              <a:chOff x="5603955" y="568849"/>
              <a:chExt cx="7934481" cy="6017739"/>
            </a:xfrm>
          </p:grpSpPr>
          <p:pic>
            <p:nvPicPr>
              <p:cNvPr id="24" name="Picture 6">
                <a:extLst>
                  <a:ext uri="{FF2B5EF4-FFF2-40B4-BE49-F238E27FC236}">
                    <a16:creationId xmlns:a16="http://schemas.microsoft.com/office/drawing/2014/main" id="{25009754-A0E9-3188-8DC4-808A716459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5190" y="2581275"/>
                <a:ext cx="5807704" cy="40053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5" name="Picture 8">
                <a:extLst>
                  <a:ext uri="{FF2B5EF4-FFF2-40B4-BE49-F238E27FC236}">
                    <a16:creationId xmlns:a16="http://schemas.microsoft.com/office/drawing/2014/main" id="{5EBF759C-BA27-97EF-C24A-42764495C8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7365" y="568849"/>
                <a:ext cx="4881071" cy="336625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14">
                <a:extLst>
                  <a:ext uri="{FF2B5EF4-FFF2-40B4-BE49-F238E27FC236}">
                    <a16:creationId xmlns:a16="http://schemas.microsoft.com/office/drawing/2014/main" id="{B3838BD0-5793-CFCA-62F8-639748D7CB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03955" y="667643"/>
                <a:ext cx="5013208" cy="34573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C5C9537C-6F71-234D-4CED-F3F6226D31F8}"/>
                </a:ext>
              </a:extLst>
            </p:cNvPr>
            <p:cNvSpPr txBox="1"/>
            <p:nvPr/>
          </p:nvSpPr>
          <p:spPr>
            <a:xfrm>
              <a:off x="309803" y="6519074"/>
              <a:ext cx="1226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Red matte</a:t>
              </a:r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9A6457D9-C6BB-AC78-2E84-FCD14E0F7064}"/>
                </a:ext>
              </a:extLst>
            </p:cNvPr>
            <p:cNvSpPr txBox="1"/>
            <p:nvPr/>
          </p:nvSpPr>
          <p:spPr>
            <a:xfrm>
              <a:off x="6462248" y="6580320"/>
              <a:ext cx="1531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Red passione</a:t>
              </a:r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E9C3617C-F2C0-DA55-D4B7-58F7AC63433F}"/>
                </a:ext>
              </a:extLst>
            </p:cNvPr>
            <p:cNvSpPr txBox="1"/>
            <p:nvPr/>
          </p:nvSpPr>
          <p:spPr>
            <a:xfrm>
              <a:off x="8289882" y="775447"/>
              <a:ext cx="388760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1200" cap="none" spc="0" normalizeH="0" baseline="0" noProof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(Tìm kiếm Hình ảnh dạng 3d model nếu có) </a:t>
              </a:r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1FC0F8D4-83CF-5CB8-C35B-0384FAB721A3}"/>
                </a:ext>
              </a:extLst>
            </p:cNvPr>
            <p:cNvSpPr txBox="1"/>
            <p:nvPr/>
          </p:nvSpPr>
          <p:spPr>
            <a:xfrm>
              <a:off x="344412" y="7022235"/>
              <a:ext cx="5254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1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rPr>
                <a:t>Nhận xét, so sánh sự thay đổi giữa các phiên bản ?</a:t>
              </a:r>
            </a:p>
          </p:txBody>
        </p:sp>
        <p:pic>
          <p:nvPicPr>
            <p:cNvPr id="31" name="Hình ảnh 30">
              <a:extLst>
                <a:ext uri="{FF2B5EF4-FFF2-40B4-BE49-F238E27FC236}">
                  <a16:creationId xmlns:a16="http://schemas.microsoft.com/office/drawing/2014/main" id="{F934A1CF-CF97-3D11-23A4-DF83C20702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01203" y="6580047"/>
              <a:ext cx="1415870" cy="361133"/>
            </a:xfrm>
            <a:prstGeom prst="rect">
              <a:avLst/>
            </a:prstGeom>
          </p:spPr>
        </p:pic>
        <p:pic>
          <p:nvPicPr>
            <p:cNvPr id="32" name="Hình ảnh 31">
              <a:extLst>
                <a:ext uri="{FF2B5EF4-FFF2-40B4-BE49-F238E27FC236}">
                  <a16:creationId xmlns:a16="http://schemas.microsoft.com/office/drawing/2014/main" id="{BE66DFA3-E5B0-5061-456E-9BD86F81C1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9029" t="-371"/>
            <a:stretch/>
          </p:blipFill>
          <p:spPr>
            <a:xfrm>
              <a:off x="4430508" y="6478566"/>
              <a:ext cx="1027936" cy="372854"/>
            </a:xfrm>
            <a:prstGeom prst="rect">
              <a:avLst/>
            </a:prstGeom>
          </p:spPr>
        </p:pic>
        <p:pic>
          <p:nvPicPr>
            <p:cNvPr id="33" name="Hình ảnh 32">
              <a:extLst>
                <a:ext uri="{FF2B5EF4-FFF2-40B4-BE49-F238E27FC236}">
                  <a16:creationId xmlns:a16="http://schemas.microsoft.com/office/drawing/2014/main" id="{94BA5293-2AEB-801F-49D0-91BEC37E5F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74877" b="-2270"/>
            <a:stretch/>
          </p:blipFill>
          <p:spPr>
            <a:xfrm>
              <a:off x="5457784" y="6485380"/>
              <a:ext cx="355710" cy="369332"/>
            </a:xfrm>
            <a:prstGeom prst="rect">
              <a:avLst/>
            </a:prstGeom>
          </p:spPr>
        </p:pic>
        <p:sp>
          <p:nvSpPr>
            <p:cNvPr id="34" name="Hình Bầu dục 33">
              <a:extLst>
                <a:ext uri="{FF2B5EF4-FFF2-40B4-BE49-F238E27FC236}">
                  <a16:creationId xmlns:a16="http://schemas.microsoft.com/office/drawing/2014/main" id="{C3B52F2F-5AD9-68E7-26AF-73D0E391293C}"/>
                </a:ext>
              </a:extLst>
            </p:cNvPr>
            <p:cNvSpPr/>
            <p:nvPr/>
          </p:nvSpPr>
          <p:spPr>
            <a:xfrm>
              <a:off x="950667" y="1975691"/>
              <a:ext cx="956431" cy="956431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Hình Bầu dục 34">
              <a:extLst>
                <a:ext uri="{FF2B5EF4-FFF2-40B4-BE49-F238E27FC236}">
                  <a16:creationId xmlns:a16="http://schemas.microsoft.com/office/drawing/2014/main" id="{DD8949B8-0A0A-D125-15E1-449872B752C9}"/>
                </a:ext>
              </a:extLst>
            </p:cNvPr>
            <p:cNvSpPr/>
            <p:nvPr/>
          </p:nvSpPr>
          <p:spPr>
            <a:xfrm>
              <a:off x="10007947" y="1880187"/>
              <a:ext cx="1051935" cy="1051935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Hình Bầu dục 35">
              <a:extLst>
                <a:ext uri="{FF2B5EF4-FFF2-40B4-BE49-F238E27FC236}">
                  <a16:creationId xmlns:a16="http://schemas.microsoft.com/office/drawing/2014/main" id="{012A71FE-6239-61F4-1AB0-9C145AEF6FDE}"/>
                </a:ext>
              </a:extLst>
            </p:cNvPr>
            <p:cNvSpPr/>
            <p:nvPr/>
          </p:nvSpPr>
          <p:spPr>
            <a:xfrm rot="632132">
              <a:off x="1186965" y="4390309"/>
              <a:ext cx="2108358" cy="956431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7" name="Hình Bầu dục 36">
              <a:extLst>
                <a:ext uri="{FF2B5EF4-FFF2-40B4-BE49-F238E27FC236}">
                  <a16:creationId xmlns:a16="http://schemas.microsoft.com/office/drawing/2014/main" id="{19291DE7-B315-03A9-C277-ADE3486B0D27}"/>
                </a:ext>
              </a:extLst>
            </p:cNvPr>
            <p:cNvSpPr/>
            <p:nvPr/>
          </p:nvSpPr>
          <p:spPr>
            <a:xfrm rot="632132">
              <a:off x="7374405" y="4250091"/>
              <a:ext cx="2108358" cy="956431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8" name="Hình Bầu dục 37">
              <a:extLst>
                <a:ext uri="{FF2B5EF4-FFF2-40B4-BE49-F238E27FC236}">
                  <a16:creationId xmlns:a16="http://schemas.microsoft.com/office/drawing/2014/main" id="{169D1FF3-BE69-3B64-CD38-AA70AB6CF4BD}"/>
                </a:ext>
              </a:extLst>
            </p:cNvPr>
            <p:cNvSpPr/>
            <p:nvPr/>
          </p:nvSpPr>
          <p:spPr>
            <a:xfrm rot="632132">
              <a:off x="8237792" y="5403085"/>
              <a:ext cx="381582" cy="389050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9" name="Hình Bầu dục 38">
              <a:extLst>
                <a:ext uri="{FF2B5EF4-FFF2-40B4-BE49-F238E27FC236}">
                  <a16:creationId xmlns:a16="http://schemas.microsoft.com/office/drawing/2014/main" id="{B1183D6F-DDE7-309D-C3F4-C4EDE60B10DB}"/>
                </a:ext>
              </a:extLst>
            </p:cNvPr>
            <p:cNvSpPr/>
            <p:nvPr/>
          </p:nvSpPr>
          <p:spPr>
            <a:xfrm rot="632132">
              <a:off x="2050353" y="5441406"/>
              <a:ext cx="381582" cy="389050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0" name="Hình Bầu dục 39">
              <a:extLst>
                <a:ext uri="{FF2B5EF4-FFF2-40B4-BE49-F238E27FC236}">
                  <a16:creationId xmlns:a16="http://schemas.microsoft.com/office/drawing/2014/main" id="{954F336B-7261-E6C7-309C-0623485738C5}"/>
                </a:ext>
              </a:extLst>
            </p:cNvPr>
            <p:cNvSpPr/>
            <p:nvPr/>
          </p:nvSpPr>
          <p:spPr>
            <a:xfrm rot="632132">
              <a:off x="908931" y="4919894"/>
              <a:ext cx="453936" cy="498990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1" name="Hình Bầu dục 40">
              <a:extLst>
                <a:ext uri="{FF2B5EF4-FFF2-40B4-BE49-F238E27FC236}">
                  <a16:creationId xmlns:a16="http://schemas.microsoft.com/office/drawing/2014/main" id="{17FB8D49-702C-9BAE-A4F0-47A3BD0D41FB}"/>
                </a:ext>
              </a:extLst>
            </p:cNvPr>
            <p:cNvSpPr/>
            <p:nvPr/>
          </p:nvSpPr>
          <p:spPr>
            <a:xfrm rot="2921935">
              <a:off x="6973126" y="4744848"/>
              <a:ext cx="509432" cy="594750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2" name="Hình Bầu dục 41">
              <a:extLst>
                <a:ext uri="{FF2B5EF4-FFF2-40B4-BE49-F238E27FC236}">
                  <a16:creationId xmlns:a16="http://schemas.microsoft.com/office/drawing/2014/main" id="{2D1F3ED9-594D-8305-535D-05130E2D40B3}"/>
                </a:ext>
              </a:extLst>
            </p:cNvPr>
            <p:cNvSpPr/>
            <p:nvPr/>
          </p:nvSpPr>
          <p:spPr>
            <a:xfrm rot="5400000">
              <a:off x="9136464" y="4952604"/>
              <a:ext cx="560644" cy="1633794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43" name="Hình Bầu dục 42">
              <a:extLst>
                <a:ext uri="{FF2B5EF4-FFF2-40B4-BE49-F238E27FC236}">
                  <a16:creationId xmlns:a16="http://schemas.microsoft.com/office/drawing/2014/main" id="{B1F1790F-08B3-7B54-CDEE-2FA5F12A3B4D}"/>
                </a:ext>
              </a:extLst>
            </p:cNvPr>
            <p:cNvSpPr/>
            <p:nvPr/>
          </p:nvSpPr>
          <p:spPr>
            <a:xfrm rot="5400000">
              <a:off x="3017904" y="4996373"/>
              <a:ext cx="554921" cy="1488994"/>
            </a:xfrm>
            <a:prstGeom prst="ellipse">
              <a:avLst/>
            </a:prstGeom>
            <a:noFill/>
            <a:ln w="190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388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>
            <a:extLst>
              <a:ext uri="{FF2B5EF4-FFF2-40B4-BE49-F238E27FC236}">
                <a16:creationId xmlns:a16="http://schemas.microsoft.com/office/drawing/2014/main" id="{AC2BFC69-B739-4A62-BEF1-2B17B445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736" y="127057"/>
            <a:ext cx="11514528" cy="436098"/>
          </a:xfrm>
        </p:spPr>
        <p:txBody>
          <a:bodyPr/>
          <a:lstStyle/>
          <a:p>
            <a:pPr algn="ctr"/>
            <a:r>
              <a:rPr lang="vi-VN" sz="2000"/>
              <a:t>1.</a:t>
            </a:r>
            <a:r>
              <a:rPr lang="en-US" sz="2000"/>
              <a:t>1</a:t>
            </a:r>
            <a:r>
              <a:rPr lang="vi-VN" sz="2000"/>
              <a:t> CÁC YẾU TỐ CHÍNH TRONG THIẾT KẾ MỸ THUẬT CÔNG NGHIỆP</a:t>
            </a:r>
            <a:br>
              <a:rPr lang="vi-VN" sz="2000"/>
            </a:br>
            <a:endParaRPr lang="vi-VN" sz="2000"/>
          </a:p>
        </p:txBody>
      </p:sp>
      <p:grpSp>
        <p:nvGrpSpPr>
          <p:cNvPr id="18" name="Nhóm 17">
            <a:extLst>
              <a:ext uri="{FF2B5EF4-FFF2-40B4-BE49-F238E27FC236}">
                <a16:creationId xmlns:a16="http://schemas.microsoft.com/office/drawing/2014/main" id="{401006A5-6B12-4A28-B370-747974149A46}"/>
              </a:ext>
            </a:extLst>
          </p:cNvPr>
          <p:cNvGrpSpPr/>
          <p:nvPr/>
        </p:nvGrpSpPr>
        <p:grpSpPr>
          <a:xfrm>
            <a:off x="457199" y="1101277"/>
            <a:ext cx="3389540" cy="435583"/>
            <a:chOff x="457199" y="1101277"/>
            <a:chExt cx="3389540" cy="435583"/>
          </a:xfrm>
        </p:grpSpPr>
        <p:grpSp>
          <p:nvGrpSpPr>
            <p:cNvPr id="19" name="Group 5">
              <a:extLst>
                <a:ext uri="{FF2B5EF4-FFF2-40B4-BE49-F238E27FC236}">
                  <a16:creationId xmlns:a16="http://schemas.microsoft.com/office/drawing/2014/main" id="{4F1B5FCE-18A4-4354-93AA-219CEFC309A0}"/>
                </a:ext>
              </a:extLst>
            </p:cNvPr>
            <p:cNvGrpSpPr/>
            <p:nvPr/>
          </p:nvGrpSpPr>
          <p:grpSpPr>
            <a:xfrm>
              <a:off x="457199" y="1105803"/>
              <a:ext cx="3389540" cy="431057"/>
              <a:chOff x="6435466" y="701133"/>
              <a:chExt cx="3389540" cy="431057"/>
            </a:xfrm>
          </p:grpSpPr>
          <p:sp>
            <p:nvSpPr>
              <p:cNvPr id="21" name="Text Placeholder 2">
                <a:extLst>
                  <a:ext uri="{FF2B5EF4-FFF2-40B4-BE49-F238E27FC236}">
                    <a16:creationId xmlns:a16="http://schemas.microsoft.com/office/drawing/2014/main" id="{33435BE7-3690-4E5A-902E-79F71F5C699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086" y="701133"/>
                <a:ext cx="2923920" cy="431057"/>
              </a:xfrm>
              <a:prstGeom prst="rect">
                <a:avLst/>
              </a:prstGeom>
            </p:spPr>
            <p:txBody>
              <a:bodyPr vert="horz" wrap="square" lIns="90000" tIns="90000" rIns="90000" bIns="90000" rtlCol="0">
                <a:sp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US" sz="1800" b="1" kern="1200" dirty="0">
                    <a:solidFill>
                      <a:srgbClr val="788A4B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endParaRPr kumimoji="0" lang="en-ID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7D9C1"/>
                  </a:solidFill>
                  <a:effectLst/>
                  <a:uLnTx/>
                  <a:uFillTx/>
                  <a:latin typeface="Gill Sans MT" panose="020B0502020104020203" pitchFamily="34" charset="0"/>
                  <a:ea typeface="Verdana" panose="020B060403050404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Text Placeholder 18">
                <a:extLst>
                  <a:ext uri="{FF2B5EF4-FFF2-40B4-BE49-F238E27FC236}">
                    <a16:creationId xmlns:a16="http://schemas.microsoft.com/office/drawing/2014/main" id="{2380571F-BD26-4060-878F-5769C7E831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435466" y="702339"/>
                <a:ext cx="602344" cy="363600"/>
              </a:xfrm>
              <a:prstGeom prst="rect">
                <a:avLst/>
              </a:prstGeom>
              <a:solidFill>
                <a:srgbClr val="F1F2F4"/>
              </a:solidFill>
              <a:ln w="9525" cap="flat">
                <a:solidFill>
                  <a:srgbClr val="D7D8DC"/>
                </a:solidFill>
                <a:prstDash val="solid"/>
                <a:miter/>
              </a:ln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 algn="ct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lang="en-ID" sz="1400" b="1" kern="1200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Verdana" panose="020B0604030504040204" pitchFamily="34" charset="0"/>
                    <a:cs typeface="Times New Roman" panose="02020603050405020304" pitchFamily="18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4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20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lang="en-ID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>
                    <a:ln>
                      <a:noFill/>
                    </a:ln>
                    <a:solidFill>
                      <a:srgbClr val="414857"/>
                    </a:solidFill>
                    <a:effectLst/>
                    <a:uLnTx/>
                    <a:uFillTx/>
                    <a:latin typeface="Gill Sans MT" panose="020B0502020104020203" pitchFamily="34" charset="0"/>
                    <a:ea typeface="Verdana" panose="020B0604030504040204" pitchFamily="34" charset="0"/>
                    <a:cs typeface="Arial" panose="020B0604020202020204" pitchFamily="34" charset="0"/>
                  </a:rPr>
                  <a:t>1.1.1 </a:t>
                </a:r>
              </a:p>
            </p:txBody>
          </p:sp>
        </p:grpSp>
        <p:sp>
          <p:nvSpPr>
            <p:cNvPr id="20" name="Hình chữ nhật 19">
              <a:extLst>
                <a:ext uri="{FF2B5EF4-FFF2-40B4-BE49-F238E27FC236}">
                  <a16:creationId xmlns:a16="http://schemas.microsoft.com/office/drawing/2014/main" id="{1402935A-4F46-470D-A57A-45C1B9506244}"/>
                </a:ext>
              </a:extLst>
            </p:cNvPr>
            <p:cNvSpPr/>
            <p:nvPr/>
          </p:nvSpPr>
          <p:spPr>
            <a:xfrm>
              <a:off x="1059543" y="1101277"/>
              <a:ext cx="1486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90000"/>
                </a:lnSpc>
                <a:spcBef>
                  <a:spcPct val="0"/>
                </a:spcBef>
                <a:defRPr/>
              </a:pPr>
              <a:r>
                <a:rPr lang="vi-VN" sz="2000" b="1">
                  <a:solidFill>
                    <a:srgbClr val="001B36"/>
                  </a:solidFill>
                  <a:latin typeface="Segoe UI"/>
                </a:rPr>
                <a:t>Đường nét</a:t>
              </a:r>
              <a:endParaRPr lang="en-US" sz="2000" b="1" dirty="0">
                <a:solidFill>
                  <a:srgbClr val="001B36"/>
                </a:solidFill>
                <a:latin typeface="Segoe UI"/>
              </a:endParaRPr>
            </a:p>
          </p:txBody>
        </p:sp>
      </p:grpSp>
      <p:grpSp>
        <p:nvGrpSpPr>
          <p:cNvPr id="15" name="Nhóm 14">
            <a:extLst>
              <a:ext uri="{FF2B5EF4-FFF2-40B4-BE49-F238E27FC236}">
                <a16:creationId xmlns:a16="http://schemas.microsoft.com/office/drawing/2014/main" id="{02AC9D71-FFA6-398D-9B85-F7D9439119F9}"/>
              </a:ext>
            </a:extLst>
          </p:cNvPr>
          <p:cNvGrpSpPr/>
          <p:nvPr/>
        </p:nvGrpSpPr>
        <p:grpSpPr>
          <a:xfrm>
            <a:off x="2588216" y="1755260"/>
            <a:ext cx="9265048" cy="2277078"/>
            <a:chOff x="2792569" y="1359436"/>
            <a:chExt cx="7938185" cy="1950974"/>
          </a:xfrm>
        </p:grpSpPr>
        <p:pic>
          <p:nvPicPr>
            <p:cNvPr id="16" name="Picture 2" descr="Vespa GTS 300 Super">
              <a:extLst>
                <a:ext uri="{FF2B5EF4-FFF2-40B4-BE49-F238E27FC236}">
                  <a16:creationId xmlns:a16="http://schemas.microsoft.com/office/drawing/2014/main" id="{C6E8F89B-2ED1-C59A-17B0-109FA0D6F0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321" b="13415"/>
            <a:stretch/>
          </p:blipFill>
          <p:spPr bwMode="auto">
            <a:xfrm>
              <a:off x="2792569" y="1359436"/>
              <a:ext cx="3824151" cy="1950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Hình ảnh 16">
              <a:extLst>
                <a:ext uri="{FF2B5EF4-FFF2-40B4-BE49-F238E27FC236}">
                  <a16:creationId xmlns:a16="http://schemas.microsoft.com/office/drawing/2014/main" id="{E8F7AC2F-5129-5AD1-A3CD-14026AAEB1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603" b="6132"/>
            <a:stretch/>
          </p:blipFill>
          <p:spPr>
            <a:xfrm>
              <a:off x="6616720" y="1359436"/>
              <a:ext cx="4114034" cy="1950974"/>
            </a:xfrm>
            <a:prstGeom prst="rect">
              <a:avLst/>
            </a:prstGeom>
          </p:spPr>
        </p:pic>
      </p:grpSp>
      <p:pic>
        <p:nvPicPr>
          <p:cNvPr id="23" name="Hình ảnh 22">
            <a:extLst>
              <a:ext uri="{FF2B5EF4-FFF2-40B4-BE49-F238E27FC236}">
                <a16:creationId xmlns:a16="http://schemas.microsoft.com/office/drawing/2014/main" id="{25B465F2-88A6-6085-45E4-92D0C25C9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9381" y="2079508"/>
            <a:ext cx="3036968" cy="2094872"/>
          </a:xfrm>
          <a:prstGeom prst="rect">
            <a:avLst/>
          </a:prstGeom>
        </p:spPr>
      </p:pic>
      <p:sp>
        <p:nvSpPr>
          <p:cNvPr id="24" name="Hộp Văn bản 23">
            <a:extLst>
              <a:ext uri="{FF2B5EF4-FFF2-40B4-BE49-F238E27FC236}">
                <a16:creationId xmlns:a16="http://schemas.microsoft.com/office/drawing/2014/main" id="{E1B29E5F-CDAB-DDB3-30D2-24B677D0197A}"/>
              </a:ext>
            </a:extLst>
          </p:cNvPr>
          <p:cNvSpPr txBox="1"/>
          <p:nvPr/>
        </p:nvSpPr>
        <p:spPr>
          <a:xfrm>
            <a:off x="2317072" y="4498628"/>
            <a:ext cx="90479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Nhận xét tổng quan về đ</a:t>
            </a:r>
            <a:r>
              <a:rPr lang="vi-VN" b="1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b="1">
                <a:latin typeface="Calibri" panose="020F0502020204030204" pitchFamily="34" charset="0"/>
                <a:cs typeface="Calibri" panose="020F0502020204030204" pitchFamily="34" charset="0"/>
              </a:rPr>
              <a:t>ờng nét chính cấu tạo nên xe.</a:t>
            </a:r>
          </a:p>
          <a:p>
            <a:pPr algn="ctr"/>
            <a:r>
              <a:rPr lang="en-US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</a:t>
            </a:r>
            <a:r>
              <a:rPr lang="vi-VN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ờng</a:t>
            </a:r>
            <a:r>
              <a:rPr lang="vi-VN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viền/outline </a:t>
            </a:r>
            <a:r>
              <a:rPr lang="vi-VN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 dụng để miêu tả hình dạng</a:t>
            </a:r>
            <a:r>
              <a:rPr lang="en-US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bên ngoài</a:t>
            </a:r>
            <a:r>
              <a:rPr lang="vi-VN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của </a:t>
            </a:r>
            <a:r>
              <a:rPr lang="en-US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xe </a:t>
            </a:r>
            <a:r>
              <a:rPr lang="vi-VN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 chi tiết bên trong củ</a:t>
            </a:r>
            <a:r>
              <a:rPr lang="en-US" sz="1800">
                <a:solidFill>
                  <a:prstClr val="black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xe</a:t>
            </a:r>
            <a:endParaRPr lang="en-US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5921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05B53E50E544DA2EE2DFF8DF8CC7F" ma:contentTypeVersion="3" ma:contentTypeDescription="Create a new document." ma:contentTypeScope="" ma:versionID="2f8ffd50b3e610c7bc659c01b2733d6a">
  <xsd:schema xmlns:xsd="http://www.w3.org/2001/XMLSchema" xmlns:xs="http://www.w3.org/2001/XMLSchema" xmlns:p="http://schemas.microsoft.com/office/2006/metadata/properties" xmlns:ns2="42927047-c212-4a7d-882e-0644a99c00a1" targetNamespace="http://schemas.microsoft.com/office/2006/metadata/properties" ma:root="true" ma:fieldsID="4a9de8864b36179ceec3e74ad5698c27" ns2:_="">
    <xsd:import namespace="42927047-c212-4a7d-882e-0644a99c00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927047-c212-4a7d-882e-0644a99c00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13EBB7A-5AEA-4CC9-8B07-CB84C248F97E}"/>
</file>

<file path=customXml/itemProps2.xml><?xml version="1.0" encoding="utf-8"?>
<ds:datastoreItem xmlns:ds="http://schemas.openxmlformats.org/officeDocument/2006/customXml" ds:itemID="{C6C28256-1193-486C-9DB5-438B80107865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4539</TotalTime>
  <Words>1729</Words>
  <Application>Microsoft Macintosh PowerPoint</Application>
  <PresentationFormat>Widescreen</PresentationFormat>
  <Paragraphs>194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Arial</vt:lpstr>
      <vt:lpstr>Calibri</vt:lpstr>
      <vt:lpstr>Calibri Light</vt:lpstr>
      <vt:lpstr>Georgia,Times,&amp;quot;Times New Roman&amp;quot;,serif</vt:lpstr>
      <vt:lpstr>Gill Sans MT</vt:lpstr>
      <vt:lpstr>Lato</vt:lpstr>
      <vt:lpstr>Open Sans</vt:lpstr>
      <vt:lpstr>Segoe UI</vt:lpstr>
      <vt:lpstr>TUV Prime</vt:lpstr>
      <vt:lpstr>Tw Cen MT</vt:lpstr>
      <vt:lpstr>Wingdings</vt:lpstr>
      <vt:lpstr>Office Theme</vt:lpstr>
      <vt:lpstr>1_Office Theme</vt:lpstr>
      <vt:lpstr>HƯỚNG DẪN BÀI TẬP THIẾT KẾ MỸ THUẬT CÔNG NGHIỆP</vt:lpstr>
      <vt:lpstr>HƯỚNG DẪN BÀI TẬP THIẾT KẾ MỸ THUẬT CÔNG NGHIỆP</vt:lpstr>
      <vt:lpstr>HƯỚNG DẪN BÀI TẬP THIẾT KẾ MỸ THUẬT CÔNG NGHIỆP</vt:lpstr>
      <vt:lpstr>PowerPoint Presentation</vt:lpstr>
      <vt:lpstr>A1.2. Phân tích các yếu tố thiết kế, các nguyên tắc thiết kế sản phẩm</vt:lpstr>
      <vt:lpstr>1. PHÂN TÍCH, ĐÁNH GIÁ THIẾT KẾ MỸ THUẬT SẢN PHẨM</vt:lpstr>
      <vt:lpstr>1. PHÂN TÍCH, ĐÁNH GIÁ THIẾT KẾ MỸ THUẬT SẢN PHẨM</vt:lpstr>
      <vt:lpstr>1. PHÂN TÍCH, ĐÁNH GIÁ THIẾT KẾ MỸ THUẬT SẢN PHẨM</vt:lpstr>
      <vt:lpstr>1.1 CÁC YẾU TỐ CHÍNH TRONG THIẾT KẾ MỸ THUẬT CÔNG NGHIỆP </vt:lpstr>
      <vt:lpstr>1.1 CÁC YẾU TỐ CHÍNH TRONG THIẾT KẾ MỸ THUẬT CÔNG NGHIỆP </vt:lpstr>
      <vt:lpstr>1.1 CÁC YẾU TỐ CHÍNH TRONG THIẾT KẾ MỸ THUẬT CÔNG NGHIỆP </vt:lpstr>
      <vt:lpstr>1.1 CÁC YẾU TỐ CHÍNH TRONG THIẾT KẾ MỸ THUẬT CÔNG NGHIỆP </vt:lpstr>
      <vt:lpstr>1.1 CÁC YẾU TỐ CHÍNH TRONG THIẾT KẾ MỸ THUẬT CÔNG NGHIỆP </vt:lpstr>
      <vt:lpstr>1.1 CÁC YẾU TỐ CHÍNH TRONG THIẾT KẾ MỸ THUẬT CÔNG NGHIỆP </vt:lpstr>
      <vt:lpstr>1.1 CÁC YẾU TỐ CHÍNH TRONG THIẾT KẾ MỸ THUẬT CÔNG NGHIỆP </vt:lpstr>
      <vt:lpstr>1.2. NGUYÊN TẮC BỐ CỤC TRONG TKMTCN</vt:lpstr>
      <vt:lpstr>1.2. NGUYÊN TẮC BỐ CỤC TRONG TKMTCN</vt:lpstr>
      <vt:lpstr>1.2. NGUYÊN TẮC BỐ CỤC TRONG TKMTCN</vt:lpstr>
      <vt:lpstr>1.2. NGUYÊN TẮC BỐ CỤC TRONG TKMTCN</vt:lpstr>
      <vt:lpstr>1.2. NGUYÊN TẮC BỐ CỤC TRONG TKMTCN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Phong TT &amp; QTTH</dc:creator>
  <cp:lastModifiedBy>Hoang Thanh Thuy</cp:lastModifiedBy>
  <cp:revision>189</cp:revision>
  <dcterms:created xsi:type="dcterms:W3CDTF">2020-12-31T09:57:48Z</dcterms:created>
  <dcterms:modified xsi:type="dcterms:W3CDTF">2022-09-10T07:00:50Z</dcterms:modified>
</cp:coreProperties>
</file>